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7" r:id="rId3"/>
    <p:sldId id="276" r:id="rId4"/>
    <p:sldId id="281" r:id="rId5"/>
    <p:sldId id="260" r:id="rId6"/>
    <p:sldId id="275" r:id="rId7"/>
    <p:sldId id="27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41EB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8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B5AEC-A7BA-4166-A248-B70E6CEC06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00360-EADE-4F23-9547-0256FEAC6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CC7047-7156-4E77-87DD-E8196251D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BC7EF1-552F-4736-AC90-C6BF9149B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6CE6C-8BCA-4D84-861B-DE48F32DC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8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B31AC-ABEC-46A9-BA47-202CA263B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C1157-10DF-4B90-8DBA-D51F58C6B1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A014CE-72FA-4620-B773-2C1CC5CAC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F7B3E-B292-4A64-B039-EAFBEE61E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44D9BF-ACC6-441B-8A1E-ED190A28B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57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8873-3F79-4EA9-96D1-D2109A276F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F405D-AB8F-4993-A3E6-D414B8D74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6D6212-ED09-4C93-8163-AE43925B7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A2D222-C101-4C28-9DF2-269439F3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6FBF17-F675-4719-88A6-64D085AF5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41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78889-E418-4C2E-9B5A-F88C0E6EE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74C2E-3EB5-44E0-B19B-DC5E003A43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2739E7-4D00-4FFC-8FBD-2A072FBE2F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0E4707-A91D-40C6-AD2E-3B8B044A2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96A62-530E-4B53-8310-9E3A287FE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AAE47C-73A3-47A0-A3F7-C6FE3E256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134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DB3A9-FFEF-40BB-A268-755AFE825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972064-6318-4976-9CB6-99F927F2F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795894-F9E1-4BE5-8C9B-6B60DE210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A72DF4-AC0D-4F9D-860C-A4B71F313F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BFBECD-C77F-467F-BDE4-0073272AB0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8AE24D-8FC3-42E8-ACF7-4DDF825F5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E93E8C-F537-439C-B6AB-4EDF5A537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E349F2-B236-4294-A0A1-0E012D509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755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B59B2-28A9-43E4-ADDD-466D9F08C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99A380-284C-45B0-9D71-3EAD07F2F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8B0537-6B02-4A83-A9AF-C2013B03B8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9E8964-7225-4284-96C2-B6E24FA09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860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AB417C-A2B7-4158-8CD3-08B1F7E09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B1D546-3817-4432-814E-D1682C796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B4A5C5-2A37-4F45-ABF9-DB8E22600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24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5F020-BA60-4F1A-A20F-F2BCBD163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860437-2029-45F6-9859-23F7D2D2A2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896E07-2251-467B-8AD0-FD483CA328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0E808-10F9-46A3-89FF-FA2668C9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02D280-5EEA-433C-9617-B38661938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B00231-A750-4117-BAC9-4C745973F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184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7192C-7058-4D27-82F2-7DB190754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438292-E32B-465E-A5B8-5BA803D36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9B8946-8457-4DAB-BBB0-D8245265A8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BF813E-4AF7-49A0-A94F-4DADC699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6667A9-E617-4B48-9476-3C350FE4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F31C64-6719-4C1A-B7FD-E99718112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6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3A08F-246D-405B-BFD7-B45E56DBC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2921E4-E54C-4DB4-8E35-5C0952DC25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E8530-3D76-4845-8EC5-0D1CEF7B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CDE2EB-6F31-4BE2-97C0-DEFA62FE8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4A48AC-B03F-4C38-A4FC-5BD8C5E47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50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1532D8-5A43-4B7E-8AD5-A06A4B3EDE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957E3-6658-49B1-B39B-E4FBAD09DF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23CAF-5F28-4DD1-B475-9DDD83897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18128B-8156-4573-9382-6632EEE63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1C4CB-2239-46CB-A76D-B4CE08D89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506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4AC407-6A5F-4BEE-A0EE-961E8855D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6DC76-7DCB-4BA2-8E72-06525FE0F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E91DC2-6DEF-47CE-B234-F2A4DBCFF6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7399F-FDDE-4F77-AA47-AC535BF6BAAA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4D86B-F173-4481-83B3-944DBDD31B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3A8BB-7E0A-4C95-8CA9-A0793C3FEA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4B3AB-6951-42A3-8BD0-5CED3BCE3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0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AA2459A-A8A9-4DAA-9850-F5E723D045F3}"/>
              </a:ext>
            </a:extLst>
          </p:cNvPr>
          <p:cNvSpPr/>
          <p:nvPr/>
        </p:nvSpPr>
        <p:spPr>
          <a:xfrm>
            <a:off x="877776" y="2641030"/>
            <a:ext cx="104364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Celebration Assembly</a:t>
            </a:r>
          </a:p>
        </p:txBody>
      </p:sp>
      <p:pic>
        <p:nvPicPr>
          <p:cNvPr id="9" name="Picture 2" descr="Larchfield Primary and Nursery School - Your School Jobs">
            <a:extLst>
              <a:ext uri="{FF2B5EF4-FFF2-40B4-BE49-F238E27FC236}">
                <a16:creationId xmlns:a16="http://schemas.microsoft.com/office/drawing/2014/main" id="{563D2E47-AD07-4E19-B4DD-1ECBDA9CE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093" y="4003116"/>
            <a:ext cx="2380131" cy="23801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77691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341657"/>
              </p:ext>
            </p:extLst>
          </p:nvPr>
        </p:nvGraphicFramePr>
        <p:xfrm>
          <a:off x="1136275" y="2901752"/>
          <a:ext cx="10768854" cy="2225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59207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506071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203576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Hunter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great </a:t>
                      </a:r>
                      <a:r>
                        <a:rPr lang="en-US"/>
                        <a:t>participation in his lessons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Sophia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having wonderful ideas in English about Om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Jayden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consistently trying hard in all his lessons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Fathia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always being kind and helpful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Abdul- Ghani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For achieving an excellent score in arithmetic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95194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071431"/>
              </p:ext>
            </p:extLst>
          </p:nvPr>
        </p:nvGraphicFramePr>
        <p:xfrm>
          <a:off x="564777" y="2956660"/>
          <a:ext cx="11089342" cy="2763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30029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348472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610841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Shawn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your enthusiasm and productivity in</a:t>
                      </a:r>
                      <a:r>
                        <a:rPr lang="en-US" baseline="0" dirty="0"/>
                        <a:t> </a:t>
                      </a:r>
                      <a:r>
                        <a:rPr lang="en-US" baseline="0" dirty="0" err="1"/>
                        <a:t>maths</a:t>
                      </a:r>
                      <a:r>
                        <a:rPr lang="en-US" baseline="0" dirty="0"/>
                        <a:t> lessons.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Oliver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</a:t>
                      </a:r>
                      <a:r>
                        <a:rPr lang="en-US" baseline="0" dirty="0"/>
                        <a:t> your passion for history by bringing in lots of interesting resources!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Star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Earth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being a super Star! Also for, great phonics and wonderful manners.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Nelliana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Sun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always being ready to learn. What a super star!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Jacob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Air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coming into school with a bright smile.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2682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5328189"/>
              </p:ext>
            </p:extLst>
          </p:nvPr>
        </p:nvGraphicFramePr>
        <p:xfrm>
          <a:off x="564777" y="2956660"/>
          <a:ext cx="11089342" cy="33375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30029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1348472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  <a:gridCol w="6610841">
                  <a:extLst>
                    <a:ext uri="{9D8B030D-6E8A-4147-A177-3AD203B41FA5}">
                      <a16:colId xmlns:a16="http://schemas.microsoft.com/office/drawing/2014/main" val="12113094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House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Lily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a brilliant start to Year 1!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Millie-May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working hard on her handwriting!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8378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Annabella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Sun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excellent confidence in </a:t>
                      </a:r>
                      <a:r>
                        <a:rPr lang="en-US" dirty="0" err="1"/>
                        <a:t>Maths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6577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Isabella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Earth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For excellent writing in English!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5123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Irha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Sun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being such a super listener and always doing the right thing.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819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Milana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Earth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For challenging herself in her English writing!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022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Bailey</a:t>
                      </a:r>
                      <a:endParaRPr lang="en-GB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Air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Working hard in </a:t>
                      </a:r>
                      <a:r>
                        <a:rPr lang="en-US" dirty="0" err="1"/>
                        <a:t>Maths</a:t>
                      </a:r>
                      <a:r>
                        <a:rPr lang="en-US" dirty="0"/>
                        <a:t>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0506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Cora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Water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Outstanding home learning.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6453348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FF6C19E5-875D-49CB-A534-E98CEEF31741}"/>
              </a:ext>
            </a:extLst>
          </p:cNvPr>
          <p:cNvSpPr/>
          <p:nvPr/>
        </p:nvSpPr>
        <p:spPr>
          <a:xfrm>
            <a:off x="1877746" y="1756331"/>
            <a:ext cx="78005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Commendations</a:t>
            </a:r>
          </a:p>
        </p:txBody>
      </p:sp>
      <p:pic>
        <p:nvPicPr>
          <p:cNvPr id="2050" name="Picture 2" descr="Larchfield Primary and Nursery School - Your School Jobs">
            <a:extLst>
              <a:ext uri="{FF2B5EF4-FFF2-40B4-BE49-F238E27FC236}">
                <a16:creationId xmlns:a16="http://schemas.microsoft.com/office/drawing/2014/main" id="{3D01FA10-339C-481A-8C7E-D168D7651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64872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58E2AF-E315-415C-8330-C3FC3465F5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515429"/>
              </p:ext>
            </p:extLst>
          </p:nvPr>
        </p:nvGraphicFramePr>
        <p:xfrm>
          <a:off x="3029095" y="3415553"/>
          <a:ext cx="5972873" cy="25908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291206">
                  <a:extLst>
                    <a:ext uri="{9D8B030D-6E8A-4147-A177-3AD203B41FA5}">
                      <a16:colId xmlns:a16="http://schemas.microsoft.com/office/drawing/2014/main" val="339761126"/>
                    </a:ext>
                  </a:extLst>
                </a:gridCol>
                <a:gridCol w="3681667">
                  <a:extLst>
                    <a:ext uri="{9D8B030D-6E8A-4147-A177-3AD203B41FA5}">
                      <a16:colId xmlns:a16="http://schemas.microsoft.com/office/drawing/2014/main" val="1031735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 Group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2785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Uzair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4341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Nina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700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Sara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421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Remy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843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Keerthiha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51279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Ayansh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72688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2030605" y="2038868"/>
            <a:ext cx="83822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dirty="0">
                <a:ln/>
                <a:solidFill>
                  <a:schemeClr val="accent4"/>
                </a:solidFill>
                <a:latin typeface="Cooper Black" panose="0208090404030B020404" pitchFamily="18" charset="0"/>
              </a:rPr>
              <a:t>Pride in the Book</a:t>
            </a:r>
            <a:endParaRPr lang="en-US" sz="7200" b="1" cap="none" spc="0" dirty="0">
              <a:ln/>
              <a:solidFill>
                <a:schemeClr val="accent4"/>
              </a:solidFill>
              <a:effectLst/>
              <a:latin typeface="Cooper Black" panose="0208090404030B020404" pitchFamily="18" charset="0"/>
            </a:endParaRP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95042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573993" y="1662350"/>
            <a:ext cx="904401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cap="none" spc="0" dirty="0">
                <a:ln/>
                <a:solidFill>
                  <a:schemeClr val="accent4"/>
                </a:solidFill>
                <a:effectLst/>
                <a:latin typeface="Cooper Black" panose="0208090404030B020404" pitchFamily="18" charset="0"/>
              </a:rPr>
              <a:t>Participation in Sport </a:t>
            </a:r>
          </a:p>
        </p:txBody>
      </p:sp>
      <p:pic>
        <p:nvPicPr>
          <p:cNvPr id="7" name="Picture 2" descr="Larchfield Primary and Nursery School - Your School Jobs">
            <a:extLst>
              <a:ext uri="{FF2B5EF4-FFF2-40B4-BE49-F238E27FC236}">
                <a16:creationId xmlns:a16="http://schemas.microsoft.com/office/drawing/2014/main" id="{49493CB1-3A41-4F53-A976-3B9A2805F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C0446628-A3B6-4DB3-BAD6-8975788AC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629455"/>
              </p:ext>
            </p:extLst>
          </p:nvPr>
        </p:nvGraphicFramePr>
        <p:xfrm>
          <a:off x="600637" y="2678013"/>
          <a:ext cx="10712824" cy="342063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3604">
                  <a:extLst>
                    <a:ext uri="{9D8B030D-6E8A-4147-A177-3AD203B41FA5}">
                      <a16:colId xmlns:a16="http://schemas.microsoft.com/office/drawing/2014/main" val="983188031"/>
                    </a:ext>
                  </a:extLst>
                </a:gridCol>
                <a:gridCol w="899477">
                  <a:extLst>
                    <a:ext uri="{9D8B030D-6E8A-4147-A177-3AD203B41FA5}">
                      <a16:colId xmlns:a16="http://schemas.microsoft.com/office/drawing/2014/main" val="3355781016"/>
                    </a:ext>
                  </a:extLst>
                </a:gridCol>
                <a:gridCol w="6669743">
                  <a:extLst>
                    <a:ext uri="{9D8B030D-6E8A-4147-A177-3AD203B41FA5}">
                      <a16:colId xmlns:a16="http://schemas.microsoft.com/office/drawing/2014/main" val="19554099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Name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Year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Commendation</a:t>
                      </a:r>
                      <a:endParaRPr lang="en-GB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D65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9945351"/>
                  </a:ext>
                </a:extLst>
              </a:tr>
              <a:tr h="337372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George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Great listening &amp; being first to follow instructions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870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Lily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Being a role model and reminding others of good choices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41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Gloria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Being a role model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430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/>
                        <a:t>Alicja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Good listening and following instructions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7825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Hendrix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technique in Bowls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9837696"/>
                  </a:ext>
                </a:extLst>
              </a:tr>
              <a:tr h="45899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Jimmy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fantastic work rate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1174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Joseph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5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Being a good leader and team player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9651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Abdullah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6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Great first lesson at Larchfield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909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23665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6CF8097-203F-4D5E-9669-DE90CD6B618E}"/>
              </a:ext>
            </a:extLst>
          </p:cNvPr>
          <p:cNvSpPr/>
          <p:nvPr/>
        </p:nvSpPr>
        <p:spPr>
          <a:xfrm>
            <a:off x="1546469" y="1834740"/>
            <a:ext cx="770210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>
                <a:ln/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Happy Birt</a:t>
            </a:r>
            <a:r>
              <a:rPr lang="en-US" sz="7200" b="1" dirty="0">
                <a:ln/>
                <a:solidFill>
                  <a:srgbClr val="FFC000"/>
                </a:solidFill>
                <a:latin typeface="Cooper Black" panose="0208090404030B020404" pitchFamily="18" charset="0"/>
              </a:rPr>
              <a:t>hday</a:t>
            </a: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i="0" u="none" strike="noStrike" kern="1200" dirty="0" err="1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Hibba</a:t>
            </a:r>
            <a:endParaRPr lang="en-US" sz="2800" dirty="0">
              <a:solidFill>
                <a:srgbClr val="FFC000"/>
              </a:solidFill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Abdul-Ghani</a:t>
            </a:r>
            <a:endParaRPr lang="en-US" sz="28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Kiara</a:t>
            </a:r>
            <a:endParaRPr lang="en-US" sz="28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marL="0" algn="ctr" rtl="0" eaLnBrk="1" fontAlgn="b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i="0" u="none" strike="noStrike" kern="1200" dirty="0">
                <a:solidFill>
                  <a:srgbClr val="FFC000"/>
                </a:solidFill>
                <a:effectLst/>
                <a:latin typeface="Cooper Black" panose="0208090404030B020404" pitchFamily="18" charset="0"/>
              </a:rPr>
              <a:t>Lily</a:t>
            </a:r>
            <a:endParaRPr lang="en-US" sz="2800" b="0" i="0" u="none" strike="noStrike" dirty="0">
              <a:solidFill>
                <a:srgbClr val="FFC000"/>
              </a:solidFill>
              <a:effectLst/>
              <a:latin typeface="Cooper Black" panose="0208090404030B020404" pitchFamily="18" charset="0"/>
            </a:endParaRPr>
          </a:p>
          <a:p>
            <a:pPr algn="ctr"/>
            <a:endParaRPr lang="en-US" sz="2800" b="1" cap="none" spc="0" dirty="0">
              <a:ln/>
              <a:solidFill>
                <a:schemeClr val="bg1"/>
              </a:solidFill>
              <a:effectLst/>
              <a:latin typeface="Cooper Black" panose="0208090404030B020404" pitchFamily="18" charset="0"/>
            </a:endParaRPr>
          </a:p>
          <a:p>
            <a:pPr algn="ctr"/>
            <a:r>
              <a:rPr lang="en-US" sz="2800" b="1" cap="none" spc="0" dirty="0" err="1">
                <a:ln/>
                <a:solidFill>
                  <a:schemeClr val="bg1"/>
                </a:solidFill>
                <a:effectLst/>
                <a:latin typeface="Cooper Black" panose="0208090404030B020404" pitchFamily="18" charset="0"/>
              </a:rPr>
              <a:t>Ms</a:t>
            </a:r>
            <a:r>
              <a:rPr lang="en-US" sz="2800" b="1" cap="none" spc="0" dirty="0">
                <a:ln/>
                <a:solidFill>
                  <a:schemeClr val="bg1"/>
                </a:solidFill>
                <a:effectLst/>
                <a:latin typeface="Cooper Black" panose="0208090404030B020404" pitchFamily="18" charset="0"/>
              </a:rPr>
              <a:t> Sheppard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26DE8D-DD6A-4447-A9AE-5A27B4A6C0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79265" y="2177098"/>
            <a:ext cx="3262679" cy="4875689"/>
          </a:xfrm>
          <a:prstGeom prst="rect">
            <a:avLst/>
          </a:prstGeom>
        </p:spPr>
      </p:pic>
      <p:pic>
        <p:nvPicPr>
          <p:cNvPr id="11" name="Picture 2" descr="Larchfield Primary and Nursery School - Your School Jobs">
            <a:extLst>
              <a:ext uri="{FF2B5EF4-FFF2-40B4-BE49-F238E27FC236}">
                <a16:creationId xmlns:a16="http://schemas.microsoft.com/office/drawing/2014/main" id="{0D9C0F44-F52F-431E-B552-ACD55D46D6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58" y="188259"/>
            <a:ext cx="1689847" cy="16898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13298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295</Words>
  <Application>Microsoft Office PowerPoint</Application>
  <PresentationFormat>Widescreen</PresentationFormat>
  <Paragraphs>117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Cooper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Annie Cole</dc:creator>
  <cp:lastModifiedBy>Domhnall O’Brien</cp:lastModifiedBy>
  <cp:revision>148</cp:revision>
  <dcterms:created xsi:type="dcterms:W3CDTF">2024-07-25T10:11:36Z</dcterms:created>
  <dcterms:modified xsi:type="dcterms:W3CDTF">2026-10-02T10:33:30Z</dcterms:modified>
</cp:coreProperties>
</file>