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6" r:id="rId4"/>
    <p:sldId id="273" r:id="rId5"/>
    <p:sldId id="260" r:id="rId6"/>
    <p:sldId id="275" r:id="rId7"/>
    <p:sldId id="27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41EB"/>
    <a:srgbClr val="FFD6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04" autoAdjust="0"/>
    <p:restoredTop sz="94660"/>
  </p:normalViewPr>
  <p:slideViewPr>
    <p:cSldViewPr snapToGrid="0">
      <p:cViewPr varScale="1">
        <p:scale>
          <a:sx n="85" d="100"/>
          <a:sy n="85" d="100"/>
        </p:scale>
        <p:origin x="58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B5AEC-A7BA-4166-A248-B70E6CEC06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500360-EADE-4F23-9547-0256FEAC66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CC7047-7156-4E77-87DD-E8196251D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BC7EF1-552F-4736-AC90-C6BF9149B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36CE6C-8BCA-4D84-861B-DE48F32DC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0866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FB31AC-ABEC-46A9-BA47-202CA263B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8C1157-10DF-4B90-8DBA-D51F58C6B1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A014CE-72FA-4620-B773-2C1CC5CAC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6F7B3E-B292-4A64-B039-EAFBEE61E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44D9BF-ACC6-441B-8A1E-ED190A28B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0157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C8873-3F79-4EA9-96D1-D2109A276F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1F405D-AB8F-4993-A3E6-D414B8D742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6D6212-ED09-4C93-8163-AE43925B79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A2D222-C101-4C28-9DF2-269439F34C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FBF17-F675-4719-88A6-64D085AF5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419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978889-E418-4C2E-9B5A-F88C0E6EEF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574C2E-3EB5-44E0-B19B-DC5E003A43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2739E7-4D00-4FFC-8FBD-2A072FBE2F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0E4707-A91D-40C6-AD2E-3B8B044A28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996A62-530E-4B53-8310-9E3A287FEE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AAE47C-73A3-47A0-A3F7-C6FE3E256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0134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DB3A9-FFEF-40BB-A268-755AFE8252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972064-6318-4976-9CB6-99F927F2F0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795894-F9E1-4BE5-8C9B-6B60DE210A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9A72DF4-AC0D-4F9D-860C-A4B71F313F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BFBECD-C77F-467F-BDE4-0073272AB0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8AE24D-8FC3-42E8-ACF7-4DDF825F5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E93E8C-F537-439C-B6AB-4EDF5A537A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BE349F2-B236-4294-A0A1-0E012D5094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3755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DB59B2-28A9-43E4-ADDD-466D9F08C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99A380-284C-45B0-9D71-3EAD07F2FF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8B0537-6B02-4A83-A9AF-C2013B03B8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9E8964-7225-4284-96C2-B6E24FA090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8860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FAB417C-A2B7-4158-8CD3-08B1F7E09F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4B1D546-3817-4432-814E-D1682C7964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B4A5C5-2A37-4F45-ABF9-DB8E22600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424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25F020-BA60-4F1A-A20F-F2BCBD163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860437-2029-45F6-9859-23F7D2D2A2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896E07-2251-467B-8AD0-FD483CA328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20E808-10F9-46A3-89FF-FA2668C9B1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02D280-5EEA-433C-9617-B386619386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B00231-A750-4117-BAC9-4C745973F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184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17192C-7058-4D27-82F2-7DB190754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438292-E32B-465E-A5B8-5BA803D3667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9B8946-8457-4DAB-BBB0-D8245265A8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BF813E-4AF7-49A0-A94F-4DADC6998D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6667A9-E617-4B48-9476-3C350FE46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F31C64-6719-4C1A-B7FD-E99718112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169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73A08F-246D-405B-BFD7-B45E56DBCC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2921E4-E54C-4DB4-8E35-5C0952DC25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6E8530-3D76-4845-8EC5-0D1CEF7BF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CDE2EB-6F31-4BE2-97C0-DEFA62FE8B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4A48AC-B03F-4C38-A4FC-5BD8C5E47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50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F1532D8-5A43-4B7E-8AD5-A06A4B3EDE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A957E3-6658-49B1-B39B-E4FBAD09DF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523CAF-5F28-4DD1-B475-9DDD83897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18128B-8156-4573-9382-6632EEE636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F1C4CB-2239-46CB-A76D-B4CE08D89C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5060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C4AC407-6A5F-4BEE-A0EE-961E8855D4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26DC76-7DCB-4BA2-8E72-06525FE0F2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E91DC2-6DEF-47CE-B234-F2A4DBCFF6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D4D86B-F173-4481-83B3-944DBDD31B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C3A8BB-7E0A-4C95-8CA9-A0793C3FEA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07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AA2459A-A8A9-4DAA-9850-F5E723D045F3}"/>
              </a:ext>
            </a:extLst>
          </p:cNvPr>
          <p:cNvSpPr/>
          <p:nvPr/>
        </p:nvSpPr>
        <p:spPr>
          <a:xfrm>
            <a:off x="877776" y="2641030"/>
            <a:ext cx="1043644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7200" b="1" cap="none" spc="0" dirty="0">
                <a:ln/>
                <a:solidFill>
                  <a:schemeClr val="accent4"/>
                </a:solidFill>
                <a:effectLst/>
                <a:latin typeface="Cooper Black" panose="0208090404030B020404" pitchFamily="18" charset="0"/>
              </a:rPr>
              <a:t>Celebration Assembly</a:t>
            </a:r>
          </a:p>
        </p:txBody>
      </p:sp>
      <p:pic>
        <p:nvPicPr>
          <p:cNvPr id="9" name="Picture 2" descr="Larchfield Primary and Nursery School - Your School Jobs">
            <a:extLst>
              <a:ext uri="{FF2B5EF4-FFF2-40B4-BE49-F238E27FC236}">
                <a16:creationId xmlns:a16="http://schemas.microsoft.com/office/drawing/2014/main" id="{563D2E47-AD07-4E19-B4DD-1ECBDA9CE0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093" y="4003116"/>
            <a:ext cx="2380131" cy="238013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868921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B58E2AF-E315-415C-8330-C3FC3465F5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4022845"/>
              </p:ext>
            </p:extLst>
          </p:nvPr>
        </p:nvGraphicFramePr>
        <p:xfrm>
          <a:off x="1136275" y="2901752"/>
          <a:ext cx="10768854" cy="38760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59207">
                  <a:extLst>
                    <a:ext uri="{9D8B030D-6E8A-4147-A177-3AD203B41FA5}">
                      <a16:colId xmlns:a16="http://schemas.microsoft.com/office/drawing/2014/main" val="339761126"/>
                    </a:ext>
                  </a:extLst>
                </a:gridCol>
                <a:gridCol w="1506071">
                  <a:extLst>
                    <a:ext uri="{9D8B030D-6E8A-4147-A177-3AD203B41FA5}">
                      <a16:colId xmlns:a16="http://schemas.microsoft.com/office/drawing/2014/main" val="103173590"/>
                    </a:ext>
                  </a:extLst>
                </a:gridCol>
                <a:gridCol w="6203576">
                  <a:extLst>
                    <a:ext uri="{9D8B030D-6E8A-4147-A177-3AD203B41FA5}">
                      <a16:colId xmlns:a16="http://schemas.microsoft.com/office/drawing/2014/main" val="121130942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Name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House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Commendation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2785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Noah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Water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your fantastic understanding about light and shadows.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67268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Natty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Earth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your excellent insights in RE lessons.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8378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Sam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Sun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For always working hard and trying his best at everything!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06577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Lexi-Rose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Water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For always being a super listener and engaging in all her learning. 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51234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Angel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Sun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For working independently when writing her informal letter. 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98190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Lily-May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Earth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actively participating in lessons.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30228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0" dirty="0"/>
                        <a:t>Remy</a:t>
                      </a:r>
                      <a:endParaRPr lang="en-GB" b="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Sun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consistently demonstrating kindness and participation in class.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30090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/>
                        <a:t>Twisha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Water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excellent insights and participation in RE and PSHE.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7834960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FF6C19E5-875D-49CB-A534-E98CEEF31741}"/>
              </a:ext>
            </a:extLst>
          </p:cNvPr>
          <p:cNvSpPr/>
          <p:nvPr/>
        </p:nvSpPr>
        <p:spPr>
          <a:xfrm>
            <a:off x="1877746" y="1756331"/>
            <a:ext cx="780053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7200" b="1" cap="none" spc="0" dirty="0">
                <a:ln/>
                <a:solidFill>
                  <a:schemeClr val="accent4"/>
                </a:solidFill>
                <a:effectLst/>
                <a:latin typeface="Cooper Black" panose="0208090404030B020404" pitchFamily="18" charset="0"/>
              </a:rPr>
              <a:t>Commendations</a:t>
            </a:r>
          </a:p>
        </p:txBody>
      </p:sp>
      <p:pic>
        <p:nvPicPr>
          <p:cNvPr id="2050" name="Picture 2" descr="Larchfield Primary and Nursery School - Your School Jobs">
            <a:extLst>
              <a:ext uri="{FF2B5EF4-FFF2-40B4-BE49-F238E27FC236}">
                <a16:creationId xmlns:a16="http://schemas.microsoft.com/office/drawing/2014/main" id="{3D01FA10-339C-481A-8C7E-D168D7651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58" y="188259"/>
            <a:ext cx="1689847" cy="16898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6951940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B58E2AF-E315-415C-8330-C3FC3465F5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245876"/>
              </p:ext>
            </p:extLst>
          </p:nvPr>
        </p:nvGraphicFramePr>
        <p:xfrm>
          <a:off x="564777" y="2956660"/>
          <a:ext cx="11089342" cy="37084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130029">
                  <a:extLst>
                    <a:ext uri="{9D8B030D-6E8A-4147-A177-3AD203B41FA5}">
                      <a16:colId xmlns:a16="http://schemas.microsoft.com/office/drawing/2014/main" val="339761126"/>
                    </a:ext>
                  </a:extLst>
                </a:gridCol>
                <a:gridCol w="1348472">
                  <a:extLst>
                    <a:ext uri="{9D8B030D-6E8A-4147-A177-3AD203B41FA5}">
                      <a16:colId xmlns:a16="http://schemas.microsoft.com/office/drawing/2014/main" val="103173590"/>
                    </a:ext>
                  </a:extLst>
                </a:gridCol>
                <a:gridCol w="6610841">
                  <a:extLst>
                    <a:ext uri="{9D8B030D-6E8A-4147-A177-3AD203B41FA5}">
                      <a16:colId xmlns:a16="http://schemas.microsoft.com/office/drawing/2014/main" val="121130942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Name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House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Commendation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2785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0" dirty="0" err="1"/>
                        <a:t>Alyaan</a:t>
                      </a:r>
                      <a:endParaRPr lang="en-GB" b="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Earth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always being an active participant in lessons.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67268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/>
                        <a:t>Alicja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Air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trying her best in English.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8378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Sara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Water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reaching </a:t>
                      </a:r>
                      <a:r>
                        <a:rPr lang="en-US"/>
                        <a:t>the extension in Maths!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06577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Aisha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Earth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showing a brilliant attitude to learning!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51234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R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Air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excellent </a:t>
                      </a:r>
                      <a:r>
                        <a:rPr lang="en-US" dirty="0" err="1"/>
                        <a:t>maths</a:t>
                      </a:r>
                      <a:r>
                        <a:rPr lang="en-US" dirty="0"/>
                        <a:t> work!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98190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Isabella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Earth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brilliant </a:t>
                      </a:r>
                      <a:r>
                        <a:rPr lang="en-US" dirty="0" err="1"/>
                        <a:t>maths</a:t>
                      </a:r>
                      <a:r>
                        <a:rPr lang="en-US" dirty="0"/>
                        <a:t> work!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30228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Max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Sun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For an amazing start to his school life. What a star you are Max!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76202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Grace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Water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For an amazing start to her school life. What a star you are Grace!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1835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err="1"/>
                        <a:t>Viktorria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Air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For an amazing start to her school life. What a star you are </a:t>
                      </a:r>
                      <a:r>
                        <a:rPr lang="en-GB" dirty="0" err="1"/>
                        <a:t>Viktorria</a:t>
                      </a:r>
                      <a:r>
                        <a:rPr lang="en-GB" dirty="0"/>
                        <a:t>!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079665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FF6C19E5-875D-49CB-A534-E98CEEF31741}"/>
              </a:ext>
            </a:extLst>
          </p:cNvPr>
          <p:cNvSpPr/>
          <p:nvPr/>
        </p:nvSpPr>
        <p:spPr>
          <a:xfrm>
            <a:off x="1877746" y="1756331"/>
            <a:ext cx="780053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7200" b="1" cap="none" spc="0" dirty="0">
                <a:ln/>
                <a:solidFill>
                  <a:schemeClr val="accent4"/>
                </a:solidFill>
                <a:effectLst/>
                <a:latin typeface="Cooper Black" panose="0208090404030B020404" pitchFamily="18" charset="0"/>
              </a:rPr>
              <a:t>Commendations</a:t>
            </a:r>
          </a:p>
        </p:txBody>
      </p:sp>
      <p:pic>
        <p:nvPicPr>
          <p:cNvPr id="2050" name="Picture 2" descr="Larchfield Primary and Nursery School - Your School Jobs">
            <a:extLst>
              <a:ext uri="{FF2B5EF4-FFF2-40B4-BE49-F238E27FC236}">
                <a16:creationId xmlns:a16="http://schemas.microsoft.com/office/drawing/2014/main" id="{3D01FA10-339C-481A-8C7E-D168D7651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58" y="188259"/>
            <a:ext cx="1689847" cy="16898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4268227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F6C19E5-875D-49CB-A534-E98CEEF31741}"/>
              </a:ext>
            </a:extLst>
          </p:cNvPr>
          <p:cNvSpPr/>
          <p:nvPr/>
        </p:nvSpPr>
        <p:spPr>
          <a:xfrm>
            <a:off x="1727713" y="1914435"/>
            <a:ext cx="835600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7200" b="1" cap="none" spc="0" dirty="0">
                <a:ln/>
                <a:solidFill>
                  <a:schemeClr val="accent4"/>
                </a:solidFill>
                <a:effectLst/>
                <a:latin typeface="Cooper Black" panose="0208090404030B020404" pitchFamily="18" charset="0"/>
              </a:rPr>
              <a:t>Hot Choc Monday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F83E0B2-3DFA-47CE-B27C-A7FC478F15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6647318"/>
              </p:ext>
            </p:extLst>
          </p:nvPr>
        </p:nvGraphicFramePr>
        <p:xfrm>
          <a:off x="816021" y="3151093"/>
          <a:ext cx="7725769" cy="165942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999024">
                  <a:extLst>
                    <a:ext uri="{9D8B030D-6E8A-4147-A177-3AD203B41FA5}">
                      <a16:colId xmlns:a16="http://schemas.microsoft.com/office/drawing/2014/main" val="1430536840"/>
                    </a:ext>
                  </a:extLst>
                </a:gridCol>
                <a:gridCol w="4726745">
                  <a:extLst>
                    <a:ext uri="{9D8B030D-6E8A-4147-A177-3AD203B41FA5}">
                      <a16:colId xmlns:a16="http://schemas.microsoft.com/office/drawing/2014/main" val="4201142588"/>
                    </a:ext>
                  </a:extLst>
                </a:gridCol>
              </a:tblGrid>
              <a:tr h="829711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Name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Reason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9177920"/>
                  </a:ext>
                </a:extLst>
              </a:tr>
              <a:tr h="829711">
                <a:tc>
                  <a:txBody>
                    <a:bodyPr/>
                    <a:lstStyle/>
                    <a:p>
                      <a:pPr algn="ctr"/>
                      <a:r>
                        <a:rPr lang="en-US" dirty="0" err="1"/>
                        <a:t>Eevie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being a fantastic role model and consistently showing our school rules and values </a:t>
                      </a:r>
                      <a:r>
                        <a:rPr lang="en-US" dirty="0">
                          <a:sym typeface="Wingdings" panose="05000000000000000000" pitchFamily="2" charset="2"/>
                        </a:rPr>
                        <a:t>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697788"/>
                  </a:ext>
                </a:extLst>
              </a:tr>
            </a:tbl>
          </a:graphicData>
        </a:graphic>
      </p:graphicFrame>
      <p:pic>
        <p:nvPicPr>
          <p:cNvPr id="8" name="Picture 2" descr="Larchfield Primary and Nursery School - Your School Jobs">
            <a:extLst>
              <a:ext uri="{FF2B5EF4-FFF2-40B4-BE49-F238E27FC236}">
                <a16:creationId xmlns:a16="http://schemas.microsoft.com/office/drawing/2014/main" id="{9C6611E7-562A-40BC-A72B-2282551358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58" y="188259"/>
            <a:ext cx="1689847" cy="16898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242" name="Picture 2" descr="☕ Hot Beverage Emoji: Meaning &amp; Usage">
            <a:extLst>
              <a:ext uri="{FF2B5EF4-FFF2-40B4-BE49-F238E27FC236}">
                <a16:creationId xmlns:a16="http://schemas.microsoft.com/office/drawing/2014/main" id="{5B148BCB-9550-41D2-92BA-98602B3748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9530" y="3366247"/>
            <a:ext cx="2545976" cy="254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15023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B58E2AF-E315-415C-8330-C3FC3465F5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2536565"/>
              </p:ext>
            </p:extLst>
          </p:nvPr>
        </p:nvGraphicFramePr>
        <p:xfrm>
          <a:off x="3029095" y="3415553"/>
          <a:ext cx="5972873" cy="25908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291206">
                  <a:extLst>
                    <a:ext uri="{9D8B030D-6E8A-4147-A177-3AD203B41FA5}">
                      <a16:colId xmlns:a16="http://schemas.microsoft.com/office/drawing/2014/main" val="339761126"/>
                    </a:ext>
                  </a:extLst>
                </a:gridCol>
                <a:gridCol w="3681667">
                  <a:extLst>
                    <a:ext uri="{9D8B030D-6E8A-4147-A177-3AD203B41FA5}">
                      <a16:colId xmlns:a16="http://schemas.microsoft.com/office/drawing/2014/main" val="1031735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Year Group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Name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2785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Hibba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43410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Ella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27009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3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Philip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42150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4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Hendrix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68439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5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Jamie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51279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6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Sadhana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6726887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56CF8097-203F-4D5E-9669-DE90CD6B618E}"/>
              </a:ext>
            </a:extLst>
          </p:cNvPr>
          <p:cNvSpPr/>
          <p:nvPr/>
        </p:nvSpPr>
        <p:spPr>
          <a:xfrm>
            <a:off x="2030605" y="2038868"/>
            <a:ext cx="838223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7200" b="1" dirty="0">
                <a:ln/>
                <a:solidFill>
                  <a:schemeClr val="accent4"/>
                </a:solidFill>
                <a:latin typeface="Cooper Black" panose="0208090404030B020404" pitchFamily="18" charset="0"/>
              </a:rPr>
              <a:t>Pride in the Book</a:t>
            </a:r>
            <a:endParaRPr lang="en-US" sz="7200" b="1" cap="none" spc="0" dirty="0">
              <a:ln/>
              <a:solidFill>
                <a:schemeClr val="accent4"/>
              </a:solidFill>
              <a:effectLst/>
              <a:latin typeface="Cooper Black" panose="0208090404030B020404" pitchFamily="18" charset="0"/>
            </a:endParaRPr>
          </a:p>
        </p:txBody>
      </p:sp>
      <p:pic>
        <p:nvPicPr>
          <p:cNvPr id="7" name="Picture 2" descr="Larchfield Primary and Nursery School - Your School Jobs">
            <a:extLst>
              <a:ext uri="{FF2B5EF4-FFF2-40B4-BE49-F238E27FC236}">
                <a16:creationId xmlns:a16="http://schemas.microsoft.com/office/drawing/2014/main" id="{49493CB1-3A41-4F53-A976-3B9A2805F9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58" y="188259"/>
            <a:ext cx="1689847" cy="16898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950420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6CF8097-203F-4D5E-9669-DE90CD6B618E}"/>
              </a:ext>
            </a:extLst>
          </p:cNvPr>
          <p:cNvSpPr/>
          <p:nvPr/>
        </p:nvSpPr>
        <p:spPr>
          <a:xfrm>
            <a:off x="1242520" y="1967150"/>
            <a:ext cx="904401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6000" b="1" cap="none" spc="0" dirty="0">
                <a:ln/>
                <a:solidFill>
                  <a:schemeClr val="accent4"/>
                </a:solidFill>
                <a:effectLst/>
                <a:latin typeface="Cooper Black" panose="0208090404030B020404" pitchFamily="18" charset="0"/>
              </a:rPr>
              <a:t>Participation in Sport </a:t>
            </a:r>
          </a:p>
        </p:txBody>
      </p:sp>
      <p:pic>
        <p:nvPicPr>
          <p:cNvPr id="7" name="Picture 2" descr="Larchfield Primary and Nursery School - Your School Jobs">
            <a:extLst>
              <a:ext uri="{FF2B5EF4-FFF2-40B4-BE49-F238E27FC236}">
                <a16:creationId xmlns:a16="http://schemas.microsoft.com/office/drawing/2014/main" id="{49493CB1-3A41-4F53-A976-3B9A2805F9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58" y="188259"/>
            <a:ext cx="1689847" cy="16898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E42BD41-1B71-43FC-B6DE-93D7A1C907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1354504"/>
              </p:ext>
            </p:extLst>
          </p:nvPr>
        </p:nvGraphicFramePr>
        <p:xfrm>
          <a:off x="609601" y="3290047"/>
          <a:ext cx="10712824" cy="304979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143604">
                  <a:extLst>
                    <a:ext uri="{9D8B030D-6E8A-4147-A177-3AD203B41FA5}">
                      <a16:colId xmlns:a16="http://schemas.microsoft.com/office/drawing/2014/main" val="983188031"/>
                    </a:ext>
                  </a:extLst>
                </a:gridCol>
                <a:gridCol w="899477">
                  <a:extLst>
                    <a:ext uri="{9D8B030D-6E8A-4147-A177-3AD203B41FA5}">
                      <a16:colId xmlns:a16="http://schemas.microsoft.com/office/drawing/2014/main" val="3355781016"/>
                    </a:ext>
                  </a:extLst>
                </a:gridCol>
                <a:gridCol w="6669743">
                  <a:extLst>
                    <a:ext uri="{9D8B030D-6E8A-4147-A177-3AD203B41FA5}">
                      <a16:colId xmlns:a16="http://schemas.microsoft.com/office/drawing/2014/main" val="19554099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Name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Year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Commendation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945351"/>
                  </a:ext>
                </a:extLst>
              </a:tr>
              <a:tr h="337372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George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R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Superb listening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88707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Brandon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Making good choices and listening to instructions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72419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Sam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great listening and using </a:t>
                      </a:r>
                      <a:r>
                        <a:rPr lang="en-US" dirty="0" err="1"/>
                        <a:t>Mr</a:t>
                      </a:r>
                      <a:r>
                        <a:rPr lang="en-US" dirty="0"/>
                        <a:t> Brown’s advice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4303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/>
                        <a:t>Rwen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Amazing first PE Lesson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37825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Jenny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Great focus 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9837696"/>
                  </a:ext>
                </a:extLst>
              </a:tr>
              <a:tr h="458993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Yahya-Hanan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great listening in the swimming lesson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11742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Leo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Enthusiasm and Participation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96513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23665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6CF8097-203F-4D5E-9669-DE90CD6B618E}"/>
              </a:ext>
            </a:extLst>
          </p:cNvPr>
          <p:cNvSpPr/>
          <p:nvPr/>
        </p:nvSpPr>
        <p:spPr>
          <a:xfrm>
            <a:off x="1546465" y="1834740"/>
            <a:ext cx="770210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7200" b="1" cap="none" spc="0" dirty="0">
                <a:ln/>
                <a:solidFill>
                  <a:schemeClr val="accent4"/>
                </a:solidFill>
                <a:effectLst/>
                <a:latin typeface="Cooper Black" panose="0208090404030B020404" pitchFamily="18" charset="0"/>
              </a:rPr>
              <a:t>Happy Birt</a:t>
            </a:r>
            <a:r>
              <a:rPr lang="en-US" sz="7200" b="1" dirty="0">
                <a:ln/>
                <a:solidFill>
                  <a:schemeClr val="accent4"/>
                </a:solidFill>
                <a:latin typeface="Cooper Black" panose="0208090404030B020404" pitchFamily="18" charset="0"/>
              </a:rPr>
              <a:t>hday</a:t>
            </a:r>
            <a:endParaRPr lang="en-US" sz="7200" b="1" cap="none" spc="0" dirty="0">
              <a:ln/>
              <a:solidFill>
                <a:schemeClr val="accent4"/>
              </a:solidFill>
              <a:effectLst/>
              <a:latin typeface="Cooper Black" panose="0208090404030B0204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26DE8D-DD6A-4447-A9AE-5A27B4A6C0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779265" y="2177098"/>
            <a:ext cx="3262679" cy="487568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08D564F-F318-4F76-83EB-18B61B4F66FB}"/>
              </a:ext>
            </a:extLst>
          </p:cNvPr>
          <p:cNvSpPr txBox="1"/>
          <p:nvPr/>
        </p:nvSpPr>
        <p:spPr>
          <a:xfrm>
            <a:off x="2277035" y="3091448"/>
            <a:ext cx="7353877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ctr" rtl="0" eaLnBrk="1" fontAlgn="b" latinLnBrk="0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0" i="0" u="none" strike="noStrike" kern="1200" dirty="0">
                <a:solidFill>
                  <a:srgbClr val="FFC000"/>
                </a:solidFill>
                <a:effectLst/>
                <a:latin typeface="Cooper Black" panose="0208090404030B020404" pitchFamily="18" charset="0"/>
              </a:rPr>
              <a:t>Dylan</a:t>
            </a:r>
            <a:endParaRPr lang="en-US" sz="2400" b="0" i="0" u="none" strike="noStrike" dirty="0">
              <a:solidFill>
                <a:srgbClr val="FFC000"/>
              </a:solidFill>
              <a:effectLst/>
              <a:latin typeface="Cooper Black" panose="0208090404030B020404" pitchFamily="18" charset="0"/>
            </a:endParaRPr>
          </a:p>
          <a:p>
            <a:pPr algn="ctr" fontAlgn="b"/>
            <a:r>
              <a:rPr lang="en-US" sz="2400" b="0" i="0" u="none" strike="noStrike" kern="1200" dirty="0">
                <a:solidFill>
                  <a:srgbClr val="FFC000"/>
                </a:solidFill>
                <a:effectLst/>
                <a:latin typeface="Cooper Black" panose="0208090404030B020404" pitchFamily="18" charset="0"/>
              </a:rPr>
              <a:t>Lily-May</a:t>
            </a:r>
            <a:endParaRPr lang="en-US" sz="2400" b="0" i="0" u="none" strike="noStrike" dirty="0">
              <a:solidFill>
                <a:srgbClr val="FFC000"/>
              </a:solidFill>
              <a:effectLst/>
              <a:latin typeface="Cooper Black" panose="0208090404030B020404" pitchFamily="18" charset="0"/>
            </a:endParaRPr>
          </a:p>
          <a:p>
            <a:pPr algn="ctr" fontAlgn="b"/>
            <a:r>
              <a:rPr lang="en-US" sz="2400" b="0" i="0" u="none" strike="noStrike" kern="1200" dirty="0">
                <a:solidFill>
                  <a:srgbClr val="FFC000"/>
                </a:solidFill>
                <a:effectLst/>
                <a:latin typeface="Cooper Black" panose="0208090404030B020404" pitchFamily="18" charset="0"/>
              </a:rPr>
              <a:t>Shawn</a:t>
            </a:r>
            <a:endParaRPr lang="en-US" sz="2400" b="0" i="0" u="none" strike="noStrike" dirty="0">
              <a:solidFill>
                <a:srgbClr val="FFC000"/>
              </a:solidFill>
              <a:effectLst/>
              <a:latin typeface="Cooper Black" panose="0208090404030B020404" pitchFamily="18" charset="0"/>
            </a:endParaRPr>
          </a:p>
          <a:p>
            <a:pPr algn="ctr" fontAlgn="b"/>
            <a:r>
              <a:rPr lang="en-US" sz="2400" b="0" i="0" u="none" strike="noStrike" kern="1200" dirty="0">
                <a:solidFill>
                  <a:srgbClr val="FFC000"/>
                </a:solidFill>
                <a:effectLst/>
                <a:latin typeface="Cooper Black" panose="0208090404030B020404" pitchFamily="18" charset="0"/>
              </a:rPr>
              <a:t>Agastya</a:t>
            </a:r>
            <a:endParaRPr lang="en-US" sz="2400" b="0" i="0" u="none" strike="noStrike" dirty="0">
              <a:solidFill>
                <a:srgbClr val="FFC000"/>
              </a:solidFill>
              <a:effectLst/>
              <a:latin typeface="Cooper Black" panose="0208090404030B020404" pitchFamily="18" charset="0"/>
            </a:endParaRPr>
          </a:p>
          <a:p>
            <a:pPr algn="ctr" fontAlgn="b"/>
            <a:r>
              <a:rPr lang="en-US" sz="2400" b="0" i="0" u="none" strike="noStrike" kern="1200" dirty="0">
                <a:solidFill>
                  <a:srgbClr val="FFC000"/>
                </a:solidFill>
                <a:effectLst/>
                <a:latin typeface="Cooper Black" panose="0208090404030B020404" pitchFamily="18" charset="0"/>
              </a:rPr>
              <a:t>Mariam</a:t>
            </a:r>
            <a:endParaRPr lang="en-US" sz="2400" b="0" i="0" u="none" strike="noStrike" dirty="0">
              <a:solidFill>
                <a:srgbClr val="FFC000"/>
              </a:solidFill>
              <a:effectLst/>
              <a:latin typeface="Cooper Black" panose="0208090404030B020404" pitchFamily="18" charset="0"/>
            </a:endParaRPr>
          </a:p>
          <a:p>
            <a:pPr algn="ctr" fontAlgn="b"/>
            <a:r>
              <a:rPr lang="en-US" sz="2400" b="0" i="0" u="none" strike="noStrike" kern="1200" dirty="0" err="1">
                <a:solidFill>
                  <a:srgbClr val="FFC000"/>
                </a:solidFill>
                <a:effectLst/>
                <a:latin typeface="Cooper Black" panose="0208090404030B020404" pitchFamily="18" charset="0"/>
              </a:rPr>
              <a:t>Keerthiha</a:t>
            </a:r>
            <a:endParaRPr lang="en-US" sz="2400" b="0" i="0" u="none" strike="noStrike" kern="1200" dirty="0">
              <a:solidFill>
                <a:srgbClr val="FFC000"/>
              </a:solidFill>
              <a:effectLst/>
              <a:latin typeface="Cooper Black" panose="0208090404030B020404" pitchFamily="18" charset="0"/>
            </a:endParaRPr>
          </a:p>
          <a:p>
            <a:pPr algn="ctr" fontAlgn="b"/>
            <a:endParaRPr lang="en-US" sz="2400" dirty="0">
              <a:solidFill>
                <a:srgbClr val="FFC000"/>
              </a:solidFill>
              <a:latin typeface="Cooper Black" panose="0208090404030B020404" pitchFamily="18" charset="0"/>
            </a:endParaRPr>
          </a:p>
          <a:p>
            <a:pPr algn="ctr" fontAlgn="b"/>
            <a:r>
              <a:rPr lang="en-US" sz="2400" b="0" i="0" u="none" strike="noStrike" dirty="0" err="1">
                <a:solidFill>
                  <a:schemeClr val="bg1"/>
                </a:solidFill>
                <a:effectLst/>
                <a:latin typeface="Cooper Black" panose="0208090404030B020404" pitchFamily="18" charset="0"/>
              </a:rPr>
              <a:t>Mrs</a:t>
            </a:r>
            <a:r>
              <a:rPr lang="en-US" sz="2400" b="0" i="0" u="none" strike="noStrike" dirty="0">
                <a:solidFill>
                  <a:schemeClr val="bg1"/>
                </a:solidFill>
                <a:effectLst/>
                <a:latin typeface="Cooper Black" panose="0208090404030B020404" pitchFamily="18" charset="0"/>
              </a:rPr>
              <a:t> Gill</a:t>
            </a:r>
          </a:p>
          <a:p>
            <a:pPr marL="0" algn="ctr" rtl="0" eaLnBrk="1" fontAlgn="b" latinLnBrk="0" hangingPunct="1">
              <a:spcBef>
                <a:spcPts val="0"/>
              </a:spcBef>
              <a:spcAft>
                <a:spcPts val="0"/>
              </a:spcAft>
            </a:pPr>
            <a:endParaRPr lang="en-US" sz="2400" dirty="0">
              <a:solidFill>
                <a:srgbClr val="FFC000"/>
              </a:solidFill>
              <a:latin typeface="Cooper Black" panose="0208090404030B020404" pitchFamily="18" charset="0"/>
            </a:endParaRPr>
          </a:p>
        </p:txBody>
      </p:sp>
      <p:pic>
        <p:nvPicPr>
          <p:cNvPr id="11" name="Picture 2" descr="Larchfield Primary and Nursery School - Your School Jobs">
            <a:extLst>
              <a:ext uri="{FF2B5EF4-FFF2-40B4-BE49-F238E27FC236}">
                <a16:creationId xmlns:a16="http://schemas.microsoft.com/office/drawing/2014/main" id="{0D9C0F44-F52F-431E-B552-ACD55D46D6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58" y="188259"/>
            <a:ext cx="1689847" cy="16898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9132984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887</TotalTime>
  <Words>311</Words>
  <Application>Microsoft Office PowerPoint</Application>
  <PresentationFormat>Widescreen</PresentationFormat>
  <Paragraphs>114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Cooper Black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Annie Cole</dc:creator>
  <cp:lastModifiedBy>Domhnall O’Brien</cp:lastModifiedBy>
  <cp:revision>125</cp:revision>
  <dcterms:created xsi:type="dcterms:W3CDTF">2024-07-25T10:11:36Z</dcterms:created>
  <dcterms:modified xsi:type="dcterms:W3CDTF">2026-10-02T10:42:34Z</dcterms:modified>
</cp:coreProperties>
</file>