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58" r:id="rId6"/>
    <p:sldId id="261" r:id="rId7"/>
    <p:sldId id="263" r:id="rId8"/>
    <p:sldId id="264" r:id="rId9"/>
    <p:sldId id="266" r:id="rId10"/>
    <p:sldId id="277" r:id="rId11"/>
    <p:sldId id="265" r:id="rId12"/>
    <p:sldId id="267" r:id="rId13"/>
    <p:sldId id="268" r:id="rId14"/>
    <p:sldId id="269" r:id="rId15"/>
    <p:sldId id="283" r:id="rId16"/>
    <p:sldId id="278" r:id="rId17"/>
    <p:sldId id="270" r:id="rId18"/>
    <p:sldId id="279" r:id="rId19"/>
    <p:sldId id="271" r:id="rId20"/>
    <p:sldId id="291" r:id="rId21"/>
    <p:sldId id="280" r:id="rId22"/>
    <p:sldId id="284" r:id="rId23"/>
    <p:sldId id="286" r:id="rId24"/>
    <p:sldId id="289" r:id="rId25"/>
    <p:sldId id="290" r:id="rId26"/>
    <p:sldId id="288" r:id="rId27"/>
    <p:sldId id="272" r:id="rId28"/>
    <p:sldId id="274" r:id="rId29"/>
    <p:sldId id="273" r:id="rId30"/>
    <p:sldId id="275" r:id="rId31"/>
    <p:sldId id="285" r:id="rId32"/>
    <p:sldId id="281" r:id="rId3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5" autoAdjust="0"/>
    <p:restoredTop sz="94660"/>
  </p:normalViewPr>
  <p:slideViewPr>
    <p:cSldViewPr snapToGrid="0">
      <p:cViewPr varScale="1">
        <p:scale>
          <a:sx n="73" d="100"/>
          <a:sy n="73" d="100"/>
        </p:scale>
        <p:origin x="54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DD47C-9E2F-492F-A267-E99D92355071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CFB51-0B28-47A4-B3AB-889246F416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09356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DD47C-9E2F-492F-A267-E99D92355071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CFB51-0B28-47A4-B3AB-889246F416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13733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DD47C-9E2F-492F-A267-E99D92355071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CFB51-0B28-47A4-B3AB-889246F416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65992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DD47C-9E2F-492F-A267-E99D92355071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CFB51-0B28-47A4-B3AB-889246F416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76546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DD47C-9E2F-492F-A267-E99D92355071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CFB51-0B28-47A4-B3AB-889246F416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51665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DD47C-9E2F-492F-A267-E99D92355071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CFB51-0B28-47A4-B3AB-889246F416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42318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DD47C-9E2F-492F-A267-E99D92355071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CFB51-0B28-47A4-B3AB-889246F416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00971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DD47C-9E2F-492F-A267-E99D92355071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CFB51-0B28-47A4-B3AB-889246F416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59208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DD47C-9E2F-492F-A267-E99D92355071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CFB51-0B28-47A4-B3AB-889246F416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89179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DD47C-9E2F-492F-A267-E99D92355071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CFB51-0B28-47A4-B3AB-889246F416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24881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DD47C-9E2F-492F-A267-E99D92355071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CFB51-0B28-47A4-B3AB-889246F416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88414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0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8DD47C-9E2F-492F-A267-E99D92355071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FCFB51-0B28-47A4-B3AB-889246F416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60477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png"/><Relationship Id="rId10" Type="http://schemas.openxmlformats.org/officeDocument/2006/relationships/image" Target="../media/image21.jpg"/><Relationship Id="rId4" Type="http://schemas.openxmlformats.org/officeDocument/2006/relationships/image" Target="../media/image15.png"/><Relationship Id="rId9" Type="http://schemas.openxmlformats.org/officeDocument/2006/relationships/image" Target="../media/image20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  <a:latin typeface="Arial Black" panose="020B0A04020102020204" pitchFamily="34" charset="0"/>
              </a:rPr>
              <a:t>Welcome</a:t>
            </a:r>
          </a:p>
        </p:txBody>
      </p:sp>
      <p:pic>
        <p:nvPicPr>
          <p:cNvPr id="4" name="Picture 3" descr="M:\Logo\Larchfield_CMYK_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262" y="246997"/>
            <a:ext cx="1900256" cy="2069166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Subtitle 2"/>
          <p:cNvSpPr txBox="1">
            <a:spLocks/>
          </p:cNvSpPr>
          <p:nvPr/>
        </p:nvSpPr>
        <p:spPr>
          <a:xfrm>
            <a:off x="2560770" y="3752851"/>
            <a:ext cx="7699336" cy="161205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b="0" i="0" kern="1200" cap="all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B31166"/>
              </a:buClr>
              <a:buSzPct val="80000"/>
              <a:buFont typeface="Wingdings 3" charset="2"/>
              <a:buNone/>
              <a:tabLst/>
              <a:defRPr/>
            </a:pPr>
            <a:r>
              <a:rPr kumimoji="0" lang="en-GB" sz="3600" b="0" i="0" u="none" strike="noStrike" kern="1200" cap="all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ic Sans MS"/>
                <a:ea typeface="+mn-ea"/>
                <a:cs typeface="Comic Sans MS"/>
              </a:rPr>
              <a:t>Year 6 Parents’ Information Meeting</a:t>
            </a:r>
          </a:p>
        </p:txBody>
      </p:sp>
    </p:spTree>
    <p:extLst>
      <p:ext uri="{BB962C8B-B14F-4D97-AF65-F5344CB8AC3E}">
        <p14:creationId xmlns:p14="http://schemas.microsoft.com/office/powerpoint/2010/main" val="26051649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1094570" y="456451"/>
            <a:ext cx="10416112" cy="70986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>
                <a:ln w="1905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Lucida Calligraphy"/>
                <a:cs typeface="Lucida Calligraphy"/>
              </a:rPr>
              <a:t>What a Fantastic Start!</a:t>
            </a:r>
            <a:endParaRPr lang="en-US" dirty="0">
              <a:ln w="1905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chemeClr val="bg1"/>
              </a:solidFill>
              <a:latin typeface="Lucida Calligraphy"/>
              <a:cs typeface="Lucida Calligraphy"/>
            </a:endParaRPr>
          </a:p>
        </p:txBody>
      </p:sp>
      <p:sp>
        <p:nvSpPr>
          <p:cNvPr id="3" name="6-Point Star 2"/>
          <p:cNvSpPr/>
          <p:nvPr/>
        </p:nvSpPr>
        <p:spPr>
          <a:xfrm rot="20021887">
            <a:off x="561162" y="1525091"/>
            <a:ext cx="2960815" cy="2139142"/>
          </a:xfrm>
          <a:prstGeom prst="star6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7030A0"/>
                </a:solidFill>
                <a:latin typeface="Comic Sans MS"/>
              </a:rPr>
              <a:t>Enthusiastic</a:t>
            </a:r>
          </a:p>
        </p:txBody>
      </p:sp>
      <p:sp>
        <p:nvSpPr>
          <p:cNvPr id="4" name="6-Point Star 3"/>
          <p:cNvSpPr/>
          <p:nvPr/>
        </p:nvSpPr>
        <p:spPr>
          <a:xfrm rot="1745637">
            <a:off x="7679670" y="1659591"/>
            <a:ext cx="2892594" cy="2088762"/>
          </a:xfrm>
          <a:prstGeom prst="star6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7030A0"/>
                </a:solidFill>
                <a:latin typeface="Comic Sans MS"/>
              </a:rPr>
              <a:t>Responsible</a:t>
            </a:r>
          </a:p>
        </p:txBody>
      </p:sp>
      <p:sp>
        <p:nvSpPr>
          <p:cNvPr id="5" name="6-Point Star 4"/>
          <p:cNvSpPr/>
          <p:nvPr/>
        </p:nvSpPr>
        <p:spPr>
          <a:xfrm>
            <a:off x="4868390" y="2304472"/>
            <a:ext cx="2514600" cy="1905000"/>
          </a:xfrm>
          <a:prstGeom prst="star6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7030A0"/>
                </a:solidFill>
                <a:latin typeface="Comic Sans MS"/>
              </a:rPr>
              <a:t>Eager</a:t>
            </a:r>
          </a:p>
        </p:txBody>
      </p:sp>
      <p:sp>
        <p:nvSpPr>
          <p:cNvPr id="6" name="6-Point Star 5"/>
          <p:cNvSpPr/>
          <p:nvPr/>
        </p:nvSpPr>
        <p:spPr>
          <a:xfrm rot="20346810">
            <a:off x="1920290" y="4048568"/>
            <a:ext cx="2514600" cy="1905000"/>
          </a:xfrm>
          <a:prstGeom prst="star6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7030A0"/>
                </a:solidFill>
                <a:latin typeface="Comic Sans MS"/>
              </a:rPr>
              <a:t>Willing</a:t>
            </a:r>
          </a:p>
        </p:txBody>
      </p:sp>
      <p:sp>
        <p:nvSpPr>
          <p:cNvPr id="7" name="6-Point Star 6"/>
          <p:cNvSpPr/>
          <p:nvPr/>
        </p:nvSpPr>
        <p:spPr>
          <a:xfrm rot="1084606">
            <a:off x="7799615" y="4178780"/>
            <a:ext cx="2570024" cy="1956334"/>
          </a:xfrm>
          <a:prstGeom prst="star6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7030A0"/>
                </a:solidFill>
                <a:latin typeface="Comic Sans MS"/>
              </a:rPr>
              <a:t>Smart</a:t>
            </a:r>
          </a:p>
        </p:txBody>
      </p:sp>
      <p:pic>
        <p:nvPicPr>
          <p:cNvPr id="8" name="Picture 7" descr="M:\Logo\Larchfield_CMYK_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262" y="246997"/>
            <a:ext cx="1900256" cy="206916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372431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5355" y="807338"/>
            <a:ext cx="9144000" cy="948484"/>
          </a:xfrm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</a:t>
            </a:r>
            <a:r>
              <a:rPr lang="en-GB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ng may it continue…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2316163"/>
            <a:ext cx="9144000" cy="3869484"/>
          </a:xfrm>
        </p:spPr>
        <p:txBody>
          <a:bodyPr>
            <a:norm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Stay focussed in lessons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Setting a good example to the rest of the children in all areas of the school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Appreciate how their behaviour, in and out of the classroom, can affect others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Come to school, fully equipped and ready to learn</a:t>
            </a:r>
          </a:p>
        </p:txBody>
      </p:sp>
      <p:pic>
        <p:nvPicPr>
          <p:cNvPr id="4" name="Picture 3" descr="M:\Logo\Larchfield_CMYK_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262" y="246997"/>
            <a:ext cx="1900256" cy="206916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893362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86610" y="3007678"/>
            <a:ext cx="9144000" cy="1655762"/>
          </a:xfrm>
        </p:spPr>
        <p:txBody>
          <a:bodyPr>
            <a:normAutofit/>
          </a:bodyPr>
          <a:lstStyle/>
          <a:p>
            <a:pPr algn="l"/>
            <a:r>
              <a:rPr kumimoji="1" lang="en-GB" sz="2800" dirty="0">
                <a:solidFill>
                  <a:schemeClr val="bg1"/>
                </a:solidFill>
                <a:cs typeface="Times New Roman" panose="02020603050405020304" pitchFamily="18" charset="0"/>
              </a:rPr>
              <a:t>Standard Assessment Tests </a:t>
            </a:r>
            <a:r>
              <a:rPr lang="en-GB" sz="2800" dirty="0">
                <a:solidFill>
                  <a:schemeClr val="bg1"/>
                </a:solidFill>
                <a:cs typeface="Times New Roman" panose="02020603050405020304" pitchFamily="18" charset="0"/>
              </a:rPr>
              <a:t>produced by the ‘Qualifications and Curriculum Development  Agency’ They are designed to test children’s attainment at the end of Key Stage 2. They are marked externally.</a:t>
            </a:r>
          </a:p>
          <a:p>
            <a:pPr algn="l"/>
            <a:endParaRPr lang="en-GB" dirty="0"/>
          </a:p>
        </p:txBody>
      </p:sp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574638" y="678609"/>
            <a:ext cx="9144000" cy="1163637"/>
          </a:xfrm>
        </p:spPr>
        <p:txBody>
          <a:bodyPr>
            <a:noAutofit/>
          </a:bodyPr>
          <a:lstStyle/>
          <a:p>
            <a:r>
              <a:rPr lang="en-GB" b="1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What are the SATs?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45541" y="324791"/>
            <a:ext cx="1902117" cy="2066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89871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Why are SATs important?</a:t>
            </a:r>
          </a:p>
        </p:txBody>
      </p:sp>
      <p:sp>
        <p:nvSpPr>
          <p:cNvPr id="4" name="Subtitle 2"/>
          <p:cNvSpPr>
            <a:spLocks noGrp="1"/>
          </p:cNvSpPr>
          <p:nvPr>
            <p:ph idx="1"/>
          </p:nvPr>
        </p:nvSpPr>
        <p:spPr>
          <a:xfrm>
            <a:off x="582706" y="1892860"/>
            <a:ext cx="10515600" cy="3883996"/>
          </a:xfrm>
        </p:spPr>
        <p:txBody>
          <a:bodyPr>
            <a:normAutofit/>
          </a:bodyPr>
          <a:lstStyle/>
          <a:p>
            <a:pPr marL="571500" indent="-571500" algn="l">
              <a:buFont typeface="Arial" pitchFamily="34" charset="0"/>
              <a:buChar char="•"/>
            </a:pPr>
            <a:endParaRPr kumimoji="1" lang="en-GB" altLang="en-US" sz="2800" b="1" dirty="0">
              <a:cs typeface="Times New Roman" panose="02020603050405020304" pitchFamily="18" charset="0"/>
            </a:endParaRPr>
          </a:p>
          <a:p>
            <a:pPr marL="571500" indent="-571500" algn="l">
              <a:buFont typeface="Arial" pitchFamily="34" charset="0"/>
              <a:buChar char="•"/>
            </a:pPr>
            <a:endParaRPr kumimoji="1" lang="en-GB" altLang="en-US" b="1" dirty="0">
              <a:cs typeface="Times New Roman" panose="02020603050405020304" pitchFamily="18" charset="0"/>
            </a:endParaRPr>
          </a:p>
          <a:p>
            <a:pPr marL="571500" indent="-571500" algn="l">
              <a:buFont typeface="Arial" pitchFamily="34" charset="0"/>
              <a:buChar char="•"/>
            </a:pPr>
            <a:r>
              <a:rPr kumimoji="1" lang="en-GB" alt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They are used to measure your child’s progress since Key Stage 1 tests (Age 7).</a:t>
            </a:r>
          </a:p>
          <a:p>
            <a:pPr marL="571500" indent="-571500" algn="l">
              <a:buFont typeface="Arial" pitchFamily="34" charset="0"/>
              <a:buChar char="•"/>
            </a:pPr>
            <a:r>
              <a:rPr kumimoji="1" lang="en-GB" alt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The results are communicated along with their teacher assessments to their secondary schools.</a:t>
            </a:r>
          </a:p>
          <a:p>
            <a:pPr marL="571500" indent="-571500" algn="l">
              <a:buFont typeface="Arial" pitchFamily="34" charset="0"/>
              <a:buChar char="•"/>
            </a:pPr>
            <a:r>
              <a:rPr kumimoji="1" lang="en-GB" alt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The levels are reported to the </a:t>
            </a:r>
            <a:r>
              <a:rPr kumimoji="1" lang="en-GB" altLang="en-US" sz="2800" b="1" dirty="0" err="1">
                <a:solidFill>
                  <a:schemeClr val="bg1"/>
                </a:solidFill>
                <a:cs typeface="Times New Roman" panose="02020603050405020304" pitchFamily="18" charset="0"/>
              </a:rPr>
              <a:t>DfE</a:t>
            </a:r>
            <a:r>
              <a:rPr kumimoji="1" lang="en-GB" alt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, provide a basis for ‘League Tables’ and are inspected by OFSTED.</a:t>
            </a:r>
          </a:p>
          <a:p>
            <a:endParaRPr lang="en-GB" b="1" dirty="0"/>
          </a:p>
        </p:txBody>
      </p:sp>
      <p:pic>
        <p:nvPicPr>
          <p:cNvPr id="5" name="Picture 4" descr="M:\Logo\Larchfield_CMYK_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262" y="246997"/>
            <a:ext cx="1900256" cy="206916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98087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11973" y="181069"/>
            <a:ext cx="9079454" cy="1661178"/>
          </a:xfrm>
        </p:spPr>
        <p:txBody>
          <a:bodyPr anchor="t">
            <a:normAutofit fontScale="90000"/>
          </a:bodyPr>
          <a:lstStyle/>
          <a:p>
            <a:pPr algn="l"/>
            <a:r>
              <a:rPr lang="en-GB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What tests do the children take?</a:t>
            </a:r>
          </a:p>
        </p:txBody>
      </p:sp>
      <p:pic>
        <p:nvPicPr>
          <p:cNvPr id="5" name="Picture 4" descr="M:\Logo\Larchfield_CMYK_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262" y="246997"/>
            <a:ext cx="1900256" cy="2069166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Content Placeholder 2"/>
          <p:cNvSpPr txBox="1">
            <a:spLocks/>
          </p:cNvSpPr>
          <p:nvPr/>
        </p:nvSpPr>
        <p:spPr>
          <a:xfrm>
            <a:off x="311973" y="2316163"/>
            <a:ext cx="11328077" cy="3599316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fontAlgn="base"/>
            <a:r>
              <a:rPr lang="en-US" sz="2800" b="1" dirty="0">
                <a:solidFill>
                  <a:schemeClr val="bg1"/>
                </a:solidFill>
              </a:rPr>
              <a:t>Monday May 11th </a:t>
            </a:r>
            <a:r>
              <a:rPr lang="en-US" sz="2800" b="1" dirty="0" smtClean="0">
                <a:solidFill>
                  <a:schemeClr val="bg1"/>
                </a:solidFill>
              </a:rPr>
              <a:t>2026:</a:t>
            </a:r>
            <a:r>
              <a:rPr lang="en-US" sz="2800" dirty="0">
                <a:solidFill>
                  <a:schemeClr val="bg1"/>
                </a:solidFill>
              </a:rPr>
              <a:t> </a:t>
            </a:r>
            <a:r>
              <a:rPr lang="en-US" sz="2800" b="1" dirty="0"/>
              <a:t>Spelling, punctuation and grammar – Paper 1 </a:t>
            </a:r>
            <a:r>
              <a:rPr lang="en-US" sz="2800" dirty="0">
                <a:solidFill>
                  <a:schemeClr val="bg1"/>
                </a:solidFill>
              </a:rPr>
              <a:t>(Grammar/Punctuation Test) – 45 minutes</a:t>
            </a:r>
          </a:p>
          <a:p>
            <a:pPr algn="l" fontAlgn="base"/>
            <a:r>
              <a:rPr lang="en-US" sz="2800" b="1" dirty="0">
                <a:solidFill>
                  <a:schemeClr val="bg1"/>
                </a:solidFill>
              </a:rPr>
              <a:t>Monday May 11th </a:t>
            </a:r>
            <a:r>
              <a:rPr lang="en-US" sz="2800" b="1" dirty="0" smtClean="0">
                <a:solidFill>
                  <a:schemeClr val="bg1"/>
                </a:solidFill>
              </a:rPr>
              <a:t>2026:</a:t>
            </a:r>
            <a:r>
              <a:rPr lang="en-US" sz="2800" dirty="0">
                <a:solidFill>
                  <a:schemeClr val="bg1"/>
                </a:solidFill>
              </a:rPr>
              <a:t> </a:t>
            </a:r>
            <a:r>
              <a:rPr lang="en-US" sz="2800" b="1" dirty="0"/>
              <a:t>Spelling, punctuation and grammar  - Paper 2 </a:t>
            </a:r>
            <a:r>
              <a:rPr lang="en-US" sz="2800" dirty="0">
                <a:solidFill>
                  <a:schemeClr val="bg1"/>
                </a:solidFill>
              </a:rPr>
              <a:t>(Spelling Test) – 20 minutes</a:t>
            </a:r>
          </a:p>
          <a:p>
            <a:pPr algn="l" fontAlgn="base"/>
            <a:r>
              <a:rPr lang="en-US" sz="2800" b="1" dirty="0">
                <a:solidFill>
                  <a:schemeClr val="bg1"/>
                </a:solidFill>
              </a:rPr>
              <a:t>Tuesday May 12th </a:t>
            </a:r>
            <a:r>
              <a:rPr lang="en-US" sz="2800" b="1" dirty="0" smtClean="0">
                <a:solidFill>
                  <a:schemeClr val="bg1"/>
                </a:solidFill>
              </a:rPr>
              <a:t>2026:</a:t>
            </a:r>
            <a:r>
              <a:rPr lang="en-US" sz="2800" dirty="0">
                <a:solidFill>
                  <a:schemeClr val="bg1"/>
                </a:solidFill>
              </a:rPr>
              <a:t> </a:t>
            </a:r>
            <a:r>
              <a:rPr lang="en-US" sz="2800" b="1" dirty="0"/>
              <a:t>Reading Test </a:t>
            </a:r>
            <a:r>
              <a:rPr lang="en-US" sz="2800" dirty="0">
                <a:solidFill>
                  <a:schemeClr val="bg1"/>
                </a:solidFill>
              </a:rPr>
              <a:t>– 60 minutes</a:t>
            </a:r>
          </a:p>
          <a:p>
            <a:pPr algn="l" fontAlgn="base"/>
            <a:r>
              <a:rPr lang="en-US" sz="2800" b="1" dirty="0">
                <a:solidFill>
                  <a:schemeClr val="bg1"/>
                </a:solidFill>
              </a:rPr>
              <a:t>Wednesday May 13th </a:t>
            </a:r>
            <a:r>
              <a:rPr lang="en-US" sz="2800" b="1" dirty="0" smtClean="0">
                <a:solidFill>
                  <a:schemeClr val="bg1"/>
                </a:solidFill>
              </a:rPr>
              <a:t>2026:</a:t>
            </a:r>
            <a:r>
              <a:rPr lang="en-US" sz="2800" dirty="0">
                <a:solidFill>
                  <a:schemeClr val="bg1"/>
                </a:solidFill>
              </a:rPr>
              <a:t> </a:t>
            </a:r>
            <a:r>
              <a:rPr lang="en-US" sz="2800" b="1" dirty="0" err="1"/>
              <a:t>Maths</a:t>
            </a:r>
            <a:r>
              <a:rPr lang="en-US" sz="2800" b="1" dirty="0"/>
              <a:t> Paper 1 (Arithmetic) </a:t>
            </a:r>
            <a:r>
              <a:rPr lang="en-US" sz="2800" dirty="0">
                <a:solidFill>
                  <a:schemeClr val="bg1"/>
                </a:solidFill>
              </a:rPr>
              <a:t>– 30 minutes</a:t>
            </a:r>
          </a:p>
          <a:p>
            <a:pPr algn="l" fontAlgn="base"/>
            <a:r>
              <a:rPr lang="en-US" sz="2800" b="1" dirty="0">
                <a:solidFill>
                  <a:schemeClr val="bg1"/>
                </a:solidFill>
              </a:rPr>
              <a:t>Wednesday May 13th </a:t>
            </a:r>
            <a:r>
              <a:rPr lang="en-US" sz="2800" b="1" dirty="0" smtClean="0">
                <a:solidFill>
                  <a:schemeClr val="bg1"/>
                </a:solidFill>
              </a:rPr>
              <a:t>20236</a:t>
            </a:r>
            <a:r>
              <a:rPr lang="en-US" sz="2800" dirty="0">
                <a:solidFill>
                  <a:schemeClr val="bg1"/>
                </a:solidFill>
              </a:rPr>
              <a:t> </a:t>
            </a:r>
            <a:r>
              <a:rPr lang="en-US" sz="2800" b="1" dirty="0" err="1"/>
              <a:t>Maths</a:t>
            </a:r>
            <a:r>
              <a:rPr lang="en-US" sz="2800" b="1" dirty="0"/>
              <a:t> Paper 2 (Reasoning)</a:t>
            </a:r>
            <a:r>
              <a:rPr lang="en-US" sz="2800" dirty="0">
                <a:solidFill>
                  <a:schemeClr val="bg1"/>
                </a:solidFill>
              </a:rPr>
              <a:t> – 40 minutes</a:t>
            </a:r>
          </a:p>
          <a:p>
            <a:pPr algn="l" fontAlgn="base"/>
            <a:r>
              <a:rPr lang="en-US" sz="2800" b="1" dirty="0">
                <a:solidFill>
                  <a:schemeClr val="bg1"/>
                </a:solidFill>
              </a:rPr>
              <a:t>Thursday May 14th </a:t>
            </a:r>
            <a:r>
              <a:rPr lang="en-US" sz="2800" b="1" dirty="0" smtClean="0">
                <a:solidFill>
                  <a:schemeClr val="bg1"/>
                </a:solidFill>
              </a:rPr>
              <a:t>2026:</a:t>
            </a:r>
            <a:r>
              <a:rPr lang="en-US" sz="2800" dirty="0">
                <a:solidFill>
                  <a:schemeClr val="bg1"/>
                </a:solidFill>
              </a:rPr>
              <a:t> </a:t>
            </a:r>
            <a:r>
              <a:rPr lang="en-US" sz="2800" b="1" dirty="0" err="1"/>
              <a:t>Maths</a:t>
            </a:r>
            <a:r>
              <a:rPr lang="en-US" sz="2800" b="1" dirty="0"/>
              <a:t> Paper 3 (Reasoning) </a:t>
            </a:r>
            <a:r>
              <a:rPr lang="en-US" sz="2800" dirty="0">
                <a:solidFill>
                  <a:schemeClr val="bg1"/>
                </a:solidFill>
              </a:rPr>
              <a:t>– 40 minutes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5548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Reading Test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838200" y="2643207"/>
            <a:ext cx="10121153" cy="2369857"/>
          </a:xfrm>
        </p:spPr>
        <p:txBody>
          <a:bodyPr>
            <a:noAutofit/>
          </a:bodyPr>
          <a:lstStyle/>
          <a:p>
            <a:r>
              <a:rPr lang="en-GB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60 minutes long</a:t>
            </a:r>
          </a:p>
          <a:p>
            <a:r>
              <a:rPr lang="en-GB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Usually contains 3 different, unrelated texts</a:t>
            </a:r>
          </a:p>
          <a:p>
            <a:r>
              <a:rPr lang="en-GB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Total marks – 50</a:t>
            </a:r>
          </a:p>
          <a:p>
            <a:r>
              <a:rPr lang="en-GB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variety of questions worth 1 – 3 marks each.</a:t>
            </a:r>
          </a:p>
        </p:txBody>
      </p:sp>
      <p:pic>
        <p:nvPicPr>
          <p:cNvPr id="5" name="Picture 4" descr="M:\Logo\Larchfield_CMYK_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262" y="246997"/>
            <a:ext cx="1900256" cy="206916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721524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90313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Reading Test Questions</a:t>
            </a:r>
          </a:p>
        </p:txBody>
      </p:sp>
      <p:sp>
        <p:nvSpPr>
          <p:cNvPr id="5" name="Content Placeholder 3"/>
          <p:cNvSpPr>
            <a:spLocks noGrp="1"/>
          </p:cNvSpPr>
          <p:nvPr>
            <p:ph idx="1"/>
          </p:nvPr>
        </p:nvSpPr>
        <p:spPr>
          <a:xfrm>
            <a:off x="838200" y="1381872"/>
            <a:ext cx="10515600" cy="4351338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Give and explain the meaning of words in a context. </a:t>
            </a:r>
          </a:p>
          <a:p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Retrieve and record information. </a:t>
            </a:r>
          </a:p>
          <a:p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Summarise ideas from the text. </a:t>
            </a:r>
          </a:p>
          <a:p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Make inferences from the texts and justify them with evidence from the text. </a:t>
            </a:r>
          </a:p>
          <a:p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Predict what might happen. </a:t>
            </a:r>
          </a:p>
          <a:p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Identify and explain how the content in a text is related. </a:t>
            </a:r>
          </a:p>
          <a:p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Explain how meanings in a text are enhanced through choice of language. </a:t>
            </a:r>
          </a:p>
          <a:p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Make comparisons between texts. </a:t>
            </a:r>
          </a:p>
        </p:txBody>
      </p:sp>
      <p:pic>
        <p:nvPicPr>
          <p:cNvPr id="4" name="Picture 3" descr="M:\Logo\Larchfield_CMYK_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262" y="246997"/>
            <a:ext cx="1900256" cy="206916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373719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Summary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547743" y="1438350"/>
            <a:ext cx="10515600" cy="4351338"/>
          </a:xfrm>
        </p:spPr>
        <p:txBody>
          <a:bodyPr/>
          <a:lstStyle/>
          <a:p>
            <a:endParaRPr lang="en-GB" dirty="0"/>
          </a:p>
          <a:p>
            <a:endParaRPr lang="en-GB" dirty="0"/>
          </a:p>
          <a:p>
            <a:r>
              <a:rPr lang="en-GB" dirty="0">
                <a:solidFill>
                  <a:schemeClr val="bg1"/>
                </a:solidFill>
              </a:rPr>
              <a:t>Multiple choice, ordering, matching, labelling, recording and find and copy.</a:t>
            </a:r>
          </a:p>
          <a:p>
            <a:endParaRPr lang="en-GB" dirty="0">
              <a:solidFill>
                <a:schemeClr val="bg1"/>
              </a:solidFill>
            </a:endParaRPr>
          </a:p>
          <a:p>
            <a:r>
              <a:rPr lang="en-GB" dirty="0">
                <a:solidFill>
                  <a:schemeClr val="bg1"/>
                </a:solidFill>
              </a:rPr>
              <a:t>Open-ended response questions still require pupils to explain fully, justifying their answers, using the text as support (2/3 mark questions)</a:t>
            </a:r>
          </a:p>
        </p:txBody>
      </p:sp>
      <p:pic>
        <p:nvPicPr>
          <p:cNvPr id="5" name="Picture 4" descr="M:\Logo\Larchfield_CMYK_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7777" y="214725"/>
            <a:ext cx="1900256" cy="206916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016306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 can you help?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Encourage your children to read as often as possible</a:t>
            </a:r>
          </a:p>
          <a:p>
            <a:r>
              <a:rPr lang="en-GB" dirty="0">
                <a:solidFill>
                  <a:schemeClr val="bg1"/>
                </a:solidFill>
              </a:rPr>
              <a:t>Make sure that they are reading a wide variety of material that will stretch them.</a:t>
            </a:r>
          </a:p>
          <a:p>
            <a:r>
              <a:rPr lang="en-GB" dirty="0">
                <a:solidFill>
                  <a:schemeClr val="bg1"/>
                </a:solidFill>
              </a:rPr>
              <a:t>Chat with your child about the books that they are reading (Why do they like/dislike them? Why do they think that the character behaved as they did? How would they change the plot of this story?)</a:t>
            </a:r>
          </a:p>
          <a:p>
            <a:r>
              <a:rPr lang="en-GB" dirty="0">
                <a:solidFill>
                  <a:schemeClr val="bg1"/>
                </a:solidFill>
              </a:rPr>
              <a:t>Make sure that they practice inferring things that are not directly written. (“Mrs Smith came into the room, red faced and clenching her fists”- How is she feeling? How do we know?)</a:t>
            </a:r>
          </a:p>
        </p:txBody>
      </p:sp>
      <p:pic>
        <p:nvPicPr>
          <p:cNvPr id="4" name="Picture 3" descr="M:\Logo\Larchfield_CMYK_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262" y="246997"/>
            <a:ext cx="1900256" cy="206916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813384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SPaG</a:t>
            </a:r>
            <a:r>
              <a:rPr lang="en-GB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Test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838200" y="2229037"/>
            <a:ext cx="10515600" cy="2504328"/>
          </a:xfrm>
        </p:spPr>
        <p:txBody>
          <a:bodyPr>
            <a:noAutofit/>
          </a:bodyPr>
          <a:lstStyle/>
          <a:p>
            <a:r>
              <a:rPr lang="en-GB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Paper 1 Spelling </a:t>
            </a:r>
          </a:p>
          <a:p>
            <a:pPr marL="0" indent="0">
              <a:buNone/>
            </a:pPr>
            <a:r>
              <a:rPr lang="en-GB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 20 minutes             			   	20 marks</a:t>
            </a:r>
          </a:p>
          <a:p>
            <a:endParaRPr lang="en-GB" sz="4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Paper 2 Punctuation and Grammar </a:t>
            </a:r>
          </a:p>
          <a:p>
            <a:pPr marL="0" indent="0">
              <a:buNone/>
            </a:pPr>
            <a:r>
              <a:rPr lang="en-GB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50 minutes                				 50 marks</a:t>
            </a:r>
          </a:p>
          <a:p>
            <a:pPr marL="0" indent="0">
              <a:buNone/>
            </a:pPr>
            <a:endParaRPr lang="en-GB" sz="4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GB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Total marks 70.</a:t>
            </a:r>
          </a:p>
        </p:txBody>
      </p:sp>
      <p:pic>
        <p:nvPicPr>
          <p:cNvPr id="5" name="Picture 4" descr="M:\Logo\Larchfield_CMYK_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262" y="246997"/>
            <a:ext cx="1900256" cy="206916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191078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Spelling Paper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Tests a variety of spelling rules</a:t>
            </a:r>
          </a:p>
          <a:p>
            <a:r>
              <a:rPr lang="en-GB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Children have to write the missing word in a sentence:</a:t>
            </a:r>
          </a:p>
          <a:p>
            <a:endParaRPr lang="en-GB" dirty="0">
              <a:solidFill>
                <a:schemeClr val="bg1"/>
              </a:solidFill>
            </a:endParaRPr>
          </a:p>
          <a:p>
            <a:r>
              <a:rPr lang="en-GB" dirty="0">
                <a:solidFill>
                  <a:schemeClr val="bg1"/>
                </a:solidFill>
              </a:rPr>
              <a:t>Sam is________ to play football at playtime. (eager)</a:t>
            </a:r>
          </a:p>
          <a:p>
            <a:r>
              <a:rPr lang="en-GB" dirty="0">
                <a:solidFill>
                  <a:schemeClr val="bg1"/>
                </a:solidFill>
              </a:rPr>
              <a:t>Use a _________ruler to draw a line. (straight)</a:t>
            </a:r>
          </a:p>
          <a:p>
            <a:r>
              <a:rPr lang="en-GB" dirty="0">
                <a:solidFill>
                  <a:schemeClr val="bg1"/>
                </a:solidFill>
              </a:rPr>
              <a:t>Being dizzy is a strange__________ . (sensation)</a:t>
            </a:r>
          </a:p>
          <a:p>
            <a:r>
              <a:rPr lang="en-GB" dirty="0">
                <a:solidFill>
                  <a:schemeClr val="bg1"/>
                </a:solidFill>
              </a:rPr>
              <a:t>Lauren was __________before her first swimming lesson. (terrified)</a:t>
            </a:r>
          </a:p>
          <a:p>
            <a:endParaRPr lang="en-GB" sz="3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  <p:pic>
        <p:nvPicPr>
          <p:cNvPr id="4" name="Picture 3" descr="M:\Logo\Larchfield_CMYK_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262" y="246997"/>
            <a:ext cx="1900256" cy="206916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909354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Punctuation and Grammar Paper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Grammatical terms and word classes (nouns, verbs, adjectives prepositions, adverbials).</a:t>
            </a:r>
          </a:p>
          <a:p>
            <a:r>
              <a:rPr lang="en-GB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Functions of sentences (commands, statements, questions). </a:t>
            </a:r>
          </a:p>
          <a:p>
            <a:r>
              <a:rPr lang="en-GB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Combining words, phrases and clauses (conjunctions, noun phrases, different types of clauses). </a:t>
            </a:r>
          </a:p>
          <a:p>
            <a:r>
              <a:rPr lang="en-GB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Verb tenses and consistency (past and present, verb tenses, active and passive).</a:t>
            </a:r>
          </a:p>
        </p:txBody>
      </p:sp>
      <p:pic>
        <p:nvPicPr>
          <p:cNvPr id="5" name="Picture 4" descr="M:\Logo\Larchfield_CMYK_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262" y="246997"/>
            <a:ext cx="1900256" cy="206916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535437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Punctuation (full stops, capital letters, commas, apostrophes brackets, semicolons, hyphens).</a:t>
            </a:r>
          </a:p>
          <a:p>
            <a:r>
              <a:rPr lang="en-GB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Vocabulary (synonyms, antonyms, prefixes and suffixes).</a:t>
            </a:r>
          </a:p>
          <a:p>
            <a:r>
              <a:rPr lang="en-GB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Standard English (formal and informal language and structures) 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990600" y="5175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Punctuation and Grammar Paper</a:t>
            </a:r>
          </a:p>
        </p:txBody>
      </p:sp>
      <p:pic>
        <p:nvPicPr>
          <p:cNvPr id="6" name="Picture 5" descr="M:\Logo\Larchfield_CMYK_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262" y="246997"/>
            <a:ext cx="1900256" cy="206916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4036430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Grammar, Punctuation and Spelling Examples</a:t>
            </a:r>
            <a:r>
              <a:rPr lang="en-US" dirty="0"/>
              <a:t>:</a:t>
            </a:r>
            <a:endParaRPr lang="en-GB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E1897D2A-9E2E-4A9D-9492-4A5A198E4F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474028"/>
            <a:ext cx="6858000" cy="292417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825DAEE-9550-49B4-BBD6-E73043E02B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20268" y="1894527"/>
            <a:ext cx="5071732" cy="250367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734D196-9712-42DD-8613-D6DA4EFF35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76612" y="5000399"/>
            <a:ext cx="5286722" cy="138619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960419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 can you help?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4562" y="2316163"/>
            <a:ext cx="10515600" cy="4351338"/>
          </a:xfrm>
        </p:spPr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Help your child to learn the Y6 spelling list!</a:t>
            </a:r>
          </a:p>
          <a:p>
            <a:r>
              <a:rPr lang="en-GB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Use punctuation to help them make sense of a piece of written text</a:t>
            </a:r>
          </a:p>
          <a:p>
            <a:r>
              <a:rPr lang="en-GB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Make sure that they learn their weekly spellings and know what the words mean</a:t>
            </a:r>
          </a:p>
          <a:p>
            <a:r>
              <a:rPr lang="en-GB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Look at punctuation used in newspapers etc. to help increase their knowledge.</a:t>
            </a:r>
          </a:p>
          <a:p>
            <a:r>
              <a:rPr lang="en-GB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Work with them on </a:t>
            </a:r>
            <a:r>
              <a:rPr lang="en-GB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SPaG</a:t>
            </a:r>
            <a:r>
              <a:rPr lang="en-GB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home learning activities</a:t>
            </a:r>
          </a:p>
          <a:p>
            <a:endParaRPr lang="en-GB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  <p:pic>
        <p:nvPicPr>
          <p:cNvPr id="4" name="Picture 3" descr="M:\Logo\Larchfield_CMYK_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262" y="246997"/>
            <a:ext cx="1900256" cy="206916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7620133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762896" y="2234416"/>
            <a:ext cx="10876878" cy="4351338"/>
          </a:xfrm>
        </p:spPr>
        <p:txBody>
          <a:bodyPr>
            <a:normAutofit/>
          </a:bodyPr>
          <a:lstStyle/>
          <a:p>
            <a:r>
              <a:rPr lang="en-GB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Mental Arithmetic Paper 1 – 30 </a:t>
            </a:r>
            <a:r>
              <a:rPr lang="en-GB" sz="3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mins</a:t>
            </a:r>
            <a:r>
              <a:rPr lang="en-GB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	     	  40 marks</a:t>
            </a:r>
          </a:p>
          <a:p>
            <a:r>
              <a:rPr lang="en-GB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Reasoning Paper 2 – 40 </a:t>
            </a:r>
            <a:r>
              <a:rPr lang="en-GB" sz="3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mins</a:t>
            </a:r>
            <a:r>
              <a:rPr lang="en-GB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		  35 marks</a:t>
            </a:r>
          </a:p>
          <a:p>
            <a:r>
              <a:rPr lang="en-GB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Reasoning Paper 3 – 40 </a:t>
            </a:r>
            <a:r>
              <a:rPr lang="en-GB" sz="3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mins</a:t>
            </a:r>
            <a:r>
              <a:rPr lang="en-GB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		  35 marks</a:t>
            </a:r>
          </a:p>
          <a:p>
            <a:pPr marL="0" indent="0">
              <a:buNone/>
            </a:pPr>
            <a:endParaRPr lang="en-GB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Total marks 110</a:t>
            </a:r>
          </a:p>
          <a:p>
            <a:pPr marL="0" indent="0">
              <a:buNone/>
            </a:pPr>
            <a:endParaRPr lang="en-GB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CALCULATORS!</a:t>
            </a:r>
          </a:p>
        </p:txBody>
      </p:sp>
      <p:sp>
        <p:nvSpPr>
          <p:cNvPr id="5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Mathematics Papers</a:t>
            </a:r>
          </a:p>
        </p:txBody>
      </p:sp>
      <p:pic>
        <p:nvPicPr>
          <p:cNvPr id="6" name="Picture 5" descr="M:\Logo\Larchfield_CMYK_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262" y="246997"/>
            <a:ext cx="1733512" cy="165710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3830001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 can you help?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r>
              <a:rPr lang="en-GB" b="1" dirty="0">
                <a:solidFill>
                  <a:schemeClr val="bg1"/>
                </a:solidFill>
              </a:rPr>
              <a:t>Help your child to develop rapid recall of times tables facts up to 12 x 12 by heart (as well as their inverse operations) TTRS</a:t>
            </a:r>
          </a:p>
          <a:p>
            <a:r>
              <a:rPr lang="en-GB" b="1" dirty="0">
                <a:solidFill>
                  <a:schemeClr val="bg1"/>
                </a:solidFill>
              </a:rPr>
              <a:t>Encourage use of Maths in everyday life: Change in shops; timetables of buses and trains; opening hours of businesses;  graphs that forecast weather</a:t>
            </a:r>
          </a:p>
          <a:p>
            <a:r>
              <a:rPr lang="en-GB" b="1" dirty="0">
                <a:solidFill>
                  <a:schemeClr val="bg1"/>
                </a:solidFill>
              </a:rPr>
              <a:t>Use online activities (nearly all free!) to help them with topics that they are unsure of</a:t>
            </a:r>
          </a:p>
          <a:p>
            <a:r>
              <a:rPr lang="en-GB" b="1" dirty="0">
                <a:solidFill>
                  <a:schemeClr val="bg1"/>
                </a:solidFill>
              </a:rPr>
              <a:t>Support them with their home learning</a:t>
            </a:r>
          </a:p>
        </p:txBody>
      </p:sp>
      <p:pic>
        <p:nvPicPr>
          <p:cNvPr id="4" name="Picture 3" descr="M:\Logo\Larchfield_CMYK_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262" y="246997"/>
            <a:ext cx="1900256" cy="206916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6316218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Writing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515302"/>
          </a:xfrm>
        </p:spPr>
        <p:txBody>
          <a:bodyPr>
            <a:normAutofit/>
          </a:bodyPr>
          <a:lstStyle/>
          <a:p>
            <a:r>
              <a:rPr lang="en-GB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test</a:t>
            </a:r>
          </a:p>
          <a:p>
            <a:r>
              <a:rPr lang="en-GB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Teacher assessed</a:t>
            </a:r>
          </a:p>
          <a:p>
            <a:r>
              <a:rPr lang="en-GB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Moderated in school and within Borough</a:t>
            </a:r>
          </a:p>
          <a:p>
            <a:r>
              <a:rPr lang="en-GB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Children need to produce evidence of independently achieving a number of criteria</a:t>
            </a:r>
          </a:p>
        </p:txBody>
      </p:sp>
      <p:pic>
        <p:nvPicPr>
          <p:cNvPr id="4" name="Picture 3" descr="M:\Logo\Larchfield_CMYK_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262" y="246997"/>
            <a:ext cx="1900256" cy="206916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488594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bg1"/>
                </a:solidFill>
              </a:rPr>
              <a:t>What year 6 writing should include: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838200" y="2017867"/>
            <a:ext cx="10295965" cy="40318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Write for different purposes and audiences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Use paragraphs to </a:t>
            </a:r>
            <a:r>
              <a:rPr kumimoji="0" lang="en-US" altLang="en-US" sz="32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organise</a:t>
            </a: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 ideas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Use devices for cohesion (conjunctions, adverbials, pronouns, synonyms)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Use a range of punctuation mostly correctly: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. ? ! , ’ “”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Spell most Y3–4 and Y5–6 statutory words correctly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Handwriting is legible and joined</a:t>
            </a:r>
          </a:p>
        </p:txBody>
      </p:sp>
    </p:spTree>
    <p:extLst>
      <p:ext uri="{BB962C8B-B14F-4D97-AF65-F5344CB8AC3E}">
        <p14:creationId xmlns:p14="http://schemas.microsoft.com/office/powerpoint/2010/main" val="329182814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 can you help?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Read over any writing that they have done to make sure that it makes sense.</a:t>
            </a:r>
          </a:p>
          <a:p>
            <a:r>
              <a:rPr lang="en-GB" b="1" dirty="0">
                <a:solidFill>
                  <a:schemeClr val="bg1"/>
                </a:solidFill>
              </a:rPr>
              <a:t>Help them with developing a good-handwriting style (buy a pencil-grip if needed)</a:t>
            </a:r>
          </a:p>
          <a:p>
            <a:r>
              <a:rPr lang="en-GB" b="1" dirty="0">
                <a:solidFill>
                  <a:schemeClr val="bg1"/>
                </a:solidFill>
              </a:rPr>
              <a:t>Encourage them to write at home (stories; thank you notes; Birthday cards; shopping lists)</a:t>
            </a:r>
          </a:p>
          <a:p>
            <a:r>
              <a:rPr lang="en-GB" b="1" dirty="0">
                <a:solidFill>
                  <a:schemeClr val="bg1"/>
                </a:solidFill>
              </a:rPr>
              <a:t>Broaden vocabulary by checking the meanings of new words and using a Thesaurus</a:t>
            </a:r>
          </a:p>
          <a:p>
            <a:r>
              <a:rPr lang="en-US" b="1" dirty="0">
                <a:solidFill>
                  <a:schemeClr val="bg1"/>
                </a:solidFill>
              </a:rPr>
              <a:t> Ensure your child is eating well and getting a suitable amount of sleep</a:t>
            </a:r>
          </a:p>
          <a:p>
            <a:r>
              <a:rPr lang="en-US" b="1" dirty="0">
                <a:solidFill>
                  <a:schemeClr val="bg1"/>
                </a:solidFill>
              </a:rPr>
              <a:t>Limit their time on devices!</a:t>
            </a:r>
            <a:endParaRPr lang="en-GB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358840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Children – How can you help yourself?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285750" indent="-285750">
              <a:spcBef>
                <a:spcPts val="600"/>
              </a:spcBef>
            </a:pPr>
            <a:r>
              <a:rPr 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Listen to what your teacher says; </a:t>
            </a:r>
          </a:p>
          <a:p>
            <a:pPr marL="285750" indent="-285750">
              <a:spcBef>
                <a:spcPts val="600"/>
              </a:spcBef>
            </a:pPr>
            <a:r>
              <a:rPr 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Your teacher is cheering you on and wants you to do your best; </a:t>
            </a:r>
          </a:p>
          <a:p>
            <a:pPr marL="285750" indent="-285750">
              <a:spcBef>
                <a:spcPts val="600"/>
              </a:spcBef>
            </a:pPr>
            <a:r>
              <a:rPr 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Make sure you get plenty of sleep and stay well fed – sleep and food help keep the brain moving; </a:t>
            </a:r>
          </a:p>
          <a:p>
            <a:pPr marL="285750" indent="-285750">
              <a:spcBef>
                <a:spcPts val="600"/>
              </a:spcBef>
            </a:pPr>
            <a:r>
              <a:rPr 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Read the questions carefully. This can help to avoid any silly mistakes! </a:t>
            </a:r>
          </a:p>
          <a:p>
            <a:pPr marL="285750" indent="-285750">
              <a:spcBef>
                <a:spcPts val="600"/>
              </a:spcBef>
            </a:pPr>
            <a:r>
              <a:rPr 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Don’t worry if there’s something you can’t answer. Take a deep breath! You can always move on and go back later but it’s better to write something rather than nothing;</a:t>
            </a:r>
          </a:p>
          <a:p>
            <a:pPr marL="285750" indent="-285750">
              <a:spcBef>
                <a:spcPts val="600"/>
              </a:spcBef>
            </a:pPr>
            <a:r>
              <a:rPr 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Keep in mind year 6 SATs are just one week of your entire life!</a:t>
            </a:r>
            <a:endParaRPr lang="en-GB" sz="2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4607086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Secondary School Transition</a:t>
            </a:r>
          </a:p>
        </p:txBody>
      </p:sp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733696" y="1590255"/>
            <a:ext cx="10304418" cy="42473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Apply between: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 9 Sept – 31 Oct 2025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Where to apply:</a:t>
            </a: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RBWM residents → Online via 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Synergy Application Portal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 (new system – all must register)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Non-RBWM residents → Apply through your own local authority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List </a:t>
            </a:r>
            <a:r>
              <a:rPr lang="en-US" sz="2400" b="1" dirty="0">
                <a:solidFill>
                  <a:schemeClr val="bg1"/>
                </a:solidFill>
              </a:rPr>
              <a:t>all available preferences</a:t>
            </a:r>
            <a:r>
              <a:rPr lang="en-US" sz="2400" dirty="0">
                <a:solidFill>
                  <a:schemeClr val="bg1"/>
                </a:solidFill>
              </a:rPr>
              <a:t> (up to 6) – missing ones will be added for you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sz="2400" dirty="0">
                <a:solidFill>
                  <a:schemeClr val="bg1"/>
                </a:solidFill>
                <a:latin typeface="Arial" panose="020B0604020202020204" pitchFamily="34" charset="0"/>
              </a:rPr>
              <a:t>Include both </a:t>
            </a:r>
            <a:r>
              <a:rPr lang="en-US" altLang="en-US" sz="2400" b="1" dirty="0">
                <a:solidFill>
                  <a:schemeClr val="bg1"/>
                </a:solidFill>
                <a:latin typeface="Arial" panose="020B0604020202020204" pitchFamily="34" charset="0"/>
              </a:rPr>
              <a:t>grammar &amp; non-selective schools</a:t>
            </a:r>
            <a:r>
              <a:rPr lang="en-US" altLang="en-US" sz="2400" dirty="0">
                <a:solidFill>
                  <a:schemeClr val="bg1"/>
                </a:solidFill>
                <a:latin typeface="Arial" panose="020B0604020202020204" pitchFamily="34" charset="0"/>
              </a:rPr>
              <a:t> in your 6 preferences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sz="2400" b="1" dirty="0">
                <a:solidFill>
                  <a:schemeClr val="bg1"/>
                </a:solidFill>
                <a:latin typeface="Arial" panose="020B0604020202020204" pitchFamily="34" charset="0"/>
              </a:rPr>
              <a:t>Support:</a:t>
            </a:r>
            <a:r>
              <a:rPr lang="en-US" altLang="en-US" sz="2400" dirty="0">
                <a:solidFill>
                  <a:schemeClr val="bg1"/>
                </a:solidFill>
                <a:latin typeface="Arial" panose="020B0604020202020204" pitchFamily="34" charset="0"/>
              </a:rPr>
              <a:t> rbwm.admissions@achievingforchildren.org.uk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sz="2400" b="1" dirty="0">
                <a:solidFill>
                  <a:schemeClr val="bg1"/>
                </a:solidFill>
                <a:latin typeface="Arial" panose="020B0604020202020204" pitchFamily="34" charset="0"/>
              </a:rPr>
              <a:t>Deadline:</a:t>
            </a:r>
            <a:r>
              <a:rPr lang="en-US" altLang="en-US" sz="24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400" b="1" dirty="0">
                <a:solidFill>
                  <a:schemeClr val="bg1"/>
                </a:solidFill>
                <a:latin typeface="Arial" panose="020B0604020202020204" pitchFamily="34" charset="0"/>
              </a:rPr>
              <a:t>31 October 2025</a:t>
            </a:r>
            <a:endParaRPr lang="en-US" altLang="en-US" sz="2400" dirty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US" sz="1800" dirty="0"/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304443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508728-8CD1-403C-9185-61FD2234AF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D38EA7C-08D3-44A5-A7C4-75CC3F444E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09197" y="157625"/>
            <a:ext cx="4808262" cy="6542750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E4B1D5D-6B51-4AC9-9524-8C961AC78A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81916" y="167509"/>
            <a:ext cx="4635883" cy="6532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991799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E238C4-6AC6-4FB0-9BA6-444FA0B4CB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Secondary School Options in Maidenhead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C5E70A-FE13-4858-BE69-87BEAB0132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GB" sz="6000" b="1" dirty="0" err="1"/>
              <a:t>Altwood</a:t>
            </a:r>
            <a:r>
              <a:rPr lang="en-GB" sz="6000" b="1" dirty="0"/>
              <a:t> C of E</a:t>
            </a:r>
          </a:p>
          <a:p>
            <a:pPr marL="0" indent="0" algn="ctr">
              <a:buNone/>
            </a:pPr>
            <a:r>
              <a:rPr lang="en-GB" sz="6000" b="1" dirty="0"/>
              <a:t>Cox Green</a:t>
            </a:r>
          </a:p>
          <a:p>
            <a:pPr marL="0" indent="0" algn="ctr">
              <a:buNone/>
            </a:pPr>
            <a:r>
              <a:rPr lang="en-GB" sz="6000" b="1" dirty="0"/>
              <a:t>Desborough College</a:t>
            </a:r>
          </a:p>
          <a:p>
            <a:pPr marL="0" indent="0" algn="ctr">
              <a:buNone/>
            </a:pPr>
            <a:r>
              <a:rPr lang="en-GB" sz="6000" b="1" dirty="0"/>
              <a:t>Newlands Girls</a:t>
            </a:r>
          </a:p>
          <a:p>
            <a:pPr marL="0" indent="0" algn="ctr">
              <a:buNone/>
            </a:pPr>
            <a:r>
              <a:rPr lang="en-GB" sz="6000" b="1" dirty="0"/>
              <a:t>Furze Platt Senior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1886985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37" y="365124"/>
            <a:ext cx="2885071" cy="314186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1C2369B-6270-4F33-8D68-2CEB6EFD72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20335" y="365125"/>
            <a:ext cx="3116257" cy="427142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026AACD-79C3-4CF8-975D-1269AC43C03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27294" y="3119145"/>
            <a:ext cx="4702486" cy="2592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368847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sz="4900" b="1" dirty="0">
                <a:solidFill>
                  <a:srgbClr val="90C226"/>
                </a:solidFill>
                <a:latin typeface="Trebuchet MS" panose="020B0603020202020204"/>
              </a:rPr>
              <a:t>Y6 Residential Trip </a:t>
            </a:r>
            <a:br>
              <a:rPr lang="en-GB" sz="4900" b="1" dirty="0">
                <a:solidFill>
                  <a:srgbClr val="90C226"/>
                </a:solidFill>
                <a:latin typeface="Trebuchet MS" panose="020B0603020202020204"/>
              </a:rPr>
            </a:br>
            <a:r>
              <a:rPr lang="en-GB" sz="4900" b="1" dirty="0">
                <a:solidFill>
                  <a:srgbClr val="90C226"/>
                </a:solidFill>
                <a:latin typeface="Trebuchet MS" panose="020B0603020202020204"/>
              </a:rPr>
              <a:t>Paccar Scout Camp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/>
              <a:t>Monday 15</a:t>
            </a:r>
            <a:r>
              <a:rPr lang="en-GB" baseline="30000" dirty="0"/>
              <a:t>th</a:t>
            </a:r>
            <a:r>
              <a:rPr lang="en-GB" dirty="0"/>
              <a:t> June – Wednesday 17</a:t>
            </a:r>
            <a:r>
              <a:rPr lang="en-GB" baseline="30000" dirty="0"/>
              <a:t>th</a:t>
            </a:r>
            <a:r>
              <a:rPr lang="en-GB" dirty="0"/>
              <a:t> June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0749" y="2933884"/>
            <a:ext cx="3152501" cy="3002382"/>
          </a:xfrm>
          <a:prstGeom prst="rect">
            <a:avLst/>
          </a:prstGeom>
        </p:spPr>
      </p:pic>
      <p:pic>
        <p:nvPicPr>
          <p:cNvPr id="5" name="Picture 4" descr="M:\Logo\Larchfield_CMYK_Logo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262" y="246997"/>
            <a:ext cx="1900256" cy="2069166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 descr="Chalfont Heights &lt;strong&gt;Scout&lt;/strong&gt; &lt;strong&gt;Camp&lt;/strong&gt; © Ray Stanton :: Geograph ...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8084" y="2799596"/>
            <a:ext cx="4543815" cy="3407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163981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941" y="322495"/>
            <a:ext cx="10515600" cy="1325563"/>
          </a:xfrm>
        </p:spPr>
        <p:txBody>
          <a:bodyPr>
            <a:normAutofit/>
          </a:bodyPr>
          <a:lstStyle/>
          <a:p>
            <a:r>
              <a:rPr lang="en-GB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Aims and Objectives: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lvl="0" indent="0" defTabSz="457200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lang="en-GB" b="1" dirty="0">
                <a:solidFill>
                  <a:schemeClr val="bg1"/>
                </a:solidFill>
                <a:latin typeface="Comic Sans MS" pitchFamily="66" charset="0"/>
              </a:rPr>
              <a:t>Transition to Secondary Education</a:t>
            </a:r>
          </a:p>
          <a:p>
            <a:pPr marL="0" lvl="0" indent="0" defTabSz="457200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lang="en-GB" dirty="0">
                <a:solidFill>
                  <a:schemeClr val="bg1"/>
                </a:solidFill>
                <a:latin typeface="Comic Sans MS" pitchFamily="66" charset="0"/>
              </a:rPr>
              <a:t>Personal development</a:t>
            </a:r>
          </a:p>
          <a:p>
            <a:pPr marL="0" lvl="0" indent="0" defTabSz="457200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lang="en-GB" dirty="0">
                <a:solidFill>
                  <a:schemeClr val="bg1"/>
                </a:solidFill>
                <a:latin typeface="Comic Sans MS" pitchFamily="66" charset="0"/>
              </a:rPr>
              <a:t>Growing independence</a:t>
            </a:r>
          </a:p>
          <a:p>
            <a:pPr marL="0" lvl="0" indent="0" defTabSz="457200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lang="en-GB" dirty="0">
                <a:solidFill>
                  <a:schemeClr val="bg1"/>
                </a:solidFill>
                <a:latin typeface="Comic Sans MS" pitchFamily="66" charset="0"/>
              </a:rPr>
              <a:t>Confidence building</a:t>
            </a:r>
          </a:p>
          <a:p>
            <a:pPr marL="0" lvl="0" indent="0" defTabSz="457200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lang="en-GB" dirty="0">
                <a:solidFill>
                  <a:schemeClr val="bg1"/>
                </a:solidFill>
                <a:latin typeface="Comic Sans MS" pitchFamily="66" charset="0"/>
              </a:rPr>
              <a:t>Increased motivation</a:t>
            </a:r>
          </a:p>
          <a:p>
            <a:pPr marL="0" lvl="0" indent="0" defTabSz="457200">
              <a:lnSpc>
                <a:spcPct val="100000"/>
              </a:lnSpc>
              <a:spcBef>
                <a:spcPts val="0"/>
              </a:spcBef>
              <a:buNone/>
              <a:defRPr/>
            </a:pPr>
            <a:endParaRPr lang="en-GB" dirty="0">
              <a:solidFill>
                <a:schemeClr val="bg1"/>
              </a:solidFill>
              <a:latin typeface="Comic Sans MS" pitchFamily="66" charset="0"/>
            </a:endParaRPr>
          </a:p>
          <a:p>
            <a:pPr marL="0" lvl="0" indent="0" defTabSz="457200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lang="en-GB" dirty="0">
                <a:solidFill>
                  <a:schemeClr val="bg1"/>
                </a:solidFill>
                <a:latin typeface="Comic Sans MS" pitchFamily="66" charset="0"/>
              </a:rPr>
              <a:t>New experiences</a:t>
            </a:r>
          </a:p>
          <a:p>
            <a:pPr marL="0" lvl="0" indent="0" defTabSz="457200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lang="en-GB" dirty="0">
                <a:solidFill>
                  <a:schemeClr val="bg1"/>
                </a:solidFill>
                <a:latin typeface="Comic Sans MS" pitchFamily="66" charset="0"/>
              </a:rPr>
              <a:t>Tailor-made program</a:t>
            </a:r>
          </a:p>
          <a:p>
            <a:pPr marL="0" lvl="0" indent="0" defTabSz="457200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lang="en-GB" dirty="0">
                <a:solidFill>
                  <a:schemeClr val="bg1"/>
                </a:solidFill>
                <a:latin typeface="Comic Sans MS" pitchFamily="66" charset="0"/>
              </a:rPr>
              <a:t>Action-packed sessions each day</a:t>
            </a:r>
          </a:p>
          <a:p>
            <a:pPr marL="0" lvl="0" indent="0" defTabSz="457200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lang="en-GB" dirty="0">
                <a:solidFill>
                  <a:schemeClr val="bg1"/>
                </a:solidFill>
                <a:latin typeface="Comic Sans MS" pitchFamily="66" charset="0"/>
              </a:rPr>
              <a:t>Evening entertainments</a:t>
            </a:r>
          </a:p>
          <a:p>
            <a:endParaRPr lang="en-GB" dirty="0"/>
          </a:p>
        </p:txBody>
      </p:sp>
      <p:pic>
        <p:nvPicPr>
          <p:cNvPr id="4" name="Picture 3" descr="M:\Logo\Larchfield_CMYK_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262" y="246997"/>
            <a:ext cx="1900256" cy="206916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5917999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5400" dirty="0">
                <a:solidFill>
                  <a:srgbClr val="90C226"/>
                </a:solidFill>
                <a:latin typeface="Comic Sans MS" pitchFamily="66" charset="0"/>
              </a:rPr>
              <a:t>Facilities at the Centre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7001435" cy="4351338"/>
          </a:xfrm>
        </p:spPr>
        <p:txBody>
          <a:bodyPr>
            <a:normAutofit lnSpcReduction="10000"/>
          </a:bodyPr>
          <a:lstStyle/>
          <a:p>
            <a:endParaRPr lang="en-GB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Purpose built activity centre</a:t>
            </a:r>
          </a:p>
          <a:p>
            <a:r>
              <a:rPr lang="en-GB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Secure dormitory rooms with showers</a:t>
            </a:r>
          </a:p>
          <a:p>
            <a:r>
              <a:rPr lang="en-GB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Fully-catered and can meet all dietary requirements</a:t>
            </a:r>
          </a:p>
          <a:p>
            <a:r>
              <a:rPr lang="en-GB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Professional staff on-site at all times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9455" y="2451100"/>
            <a:ext cx="4505334" cy="4030381"/>
          </a:xfrm>
          <a:prstGeom prst="rect">
            <a:avLst/>
          </a:prstGeom>
        </p:spPr>
      </p:pic>
      <p:pic>
        <p:nvPicPr>
          <p:cNvPr id="5" name="Picture 4" descr="M:\Logo\Larchfield_CMYK_Logo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262" y="246997"/>
            <a:ext cx="1900256" cy="206916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2408449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Activities</a:t>
            </a:r>
          </a:p>
        </p:txBody>
      </p:sp>
      <p:pic>
        <p:nvPicPr>
          <p:cNvPr id="4" name="Picture 3" descr="M:\Logo\Larchfield_CMYK_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2831" y="228600"/>
            <a:ext cx="1627094" cy="1818622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924799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dirty="0">
                <a:solidFill>
                  <a:schemeClr val="bg1"/>
                </a:solidFill>
              </a:rPr>
              <a:t>~ Climbing Wall     ~ Crate Stacking    ~ Pedal Go Karts     ~ Caving</a:t>
            </a:r>
          </a:p>
          <a:p>
            <a:pPr marL="0" indent="0">
              <a:buNone/>
            </a:pPr>
            <a:endParaRPr lang="en-GB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GB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GB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GB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GB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GB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GB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GB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GB" dirty="0">
                <a:solidFill>
                  <a:schemeClr val="bg1"/>
                </a:solidFill>
              </a:rPr>
              <a:t>~Camp fire  ~ High Ropes   ~  Tunnelling  ~  Traverse Wall   ~ Movie Night</a:t>
            </a:r>
            <a:r>
              <a:rPr lang="en-GB" dirty="0"/>
              <a:t>                                                                </a:t>
            </a:r>
          </a:p>
        </p:txBody>
      </p:sp>
      <p:pic>
        <p:nvPicPr>
          <p:cNvPr id="7" name="Content Placeholder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765" y="2453526"/>
            <a:ext cx="2593733" cy="144901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7256" y="2316163"/>
            <a:ext cx="2819891" cy="157535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6389" y="2316162"/>
            <a:ext cx="2375514" cy="132710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9359401" y="2407104"/>
            <a:ext cx="2217462" cy="148441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7489" y="4356847"/>
            <a:ext cx="2491019" cy="139163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4115" y="4472999"/>
            <a:ext cx="2252748" cy="138991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5997" y="4316309"/>
            <a:ext cx="2768429" cy="154660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034" y="4037476"/>
            <a:ext cx="2628900" cy="1743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934339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941568"/>
          </a:xfrm>
        </p:spPr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Paccar Residential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06434" y="2387192"/>
            <a:ext cx="9144000" cy="669516"/>
          </a:xfrm>
        </p:spPr>
        <p:txBody>
          <a:bodyPr>
            <a:normAutofit fontScale="47500" lnSpcReduction="20000"/>
          </a:bodyPr>
          <a:lstStyle/>
          <a:p>
            <a:r>
              <a:rPr lang="en-US" sz="4000" b="1" dirty="0">
                <a:solidFill>
                  <a:schemeClr val="bg1"/>
                </a:solidFill>
              </a:rPr>
              <a:t>Total Cost: £185</a:t>
            </a:r>
          </a:p>
          <a:p>
            <a:r>
              <a:rPr lang="en-US" sz="4000" b="1" dirty="0">
                <a:solidFill>
                  <a:schemeClr val="bg1"/>
                </a:solidFill>
              </a:rPr>
              <a:t>Deposit deadline – 1</a:t>
            </a:r>
            <a:r>
              <a:rPr lang="en-US" sz="4000" b="1" baseline="30000" dirty="0">
                <a:solidFill>
                  <a:schemeClr val="bg1"/>
                </a:solidFill>
              </a:rPr>
              <a:t>st</a:t>
            </a:r>
            <a:r>
              <a:rPr lang="en-US" sz="4000" b="1" dirty="0">
                <a:solidFill>
                  <a:schemeClr val="bg1"/>
                </a:solidFill>
              </a:rPr>
              <a:t> November 2025</a:t>
            </a:r>
            <a:endParaRPr lang="en-GB" sz="4000" b="1" dirty="0">
              <a:solidFill>
                <a:schemeClr val="bg1"/>
              </a:solidFill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7359254"/>
              </p:ext>
            </p:extLst>
          </p:nvPr>
        </p:nvGraphicFramePr>
        <p:xfrm>
          <a:off x="2926079" y="3056712"/>
          <a:ext cx="5734594" cy="249526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867297">
                  <a:extLst>
                    <a:ext uri="{9D8B030D-6E8A-4147-A177-3AD203B41FA5}">
                      <a16:colId xmlns:a16="http://schemas.microsoft.com/office/drawing/2014/main" val="2988361681"/>
                    </a:ext>
                  </a:extLst>
                </a:gridCol>
                <a:gridCol w="2867297">
                  <a:extLst>
                    <a:ext uri="{9D8B030D-6E8A-4147-A177-3AD203B41FA5}">
                      <a16:colId xmlns:a16="http://schemas.microsoft.com/office/drawing/2014/main" val="2593750961"/>
                    </a:ext>
                  </a:extLst>
                </a:gridCol>
              </a:tblGrid>
              <a:tr h="330303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>
                          <a:effectLst/>
                        </a:rPr>
                        <a:t>Paccar Residential Payment Scheme</a:t>
                      </a:r>
                      <a:endParaRPr lang="en-GB" sz="2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89110866"/>
                  </a:ext>
                </a:extLst>
              </a:tr>
              <a:tr h="33030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effectLst/>
                        </a:rPr>
                        <a:t>Date</a:t>
                      </a:r>
                      <a:endParaRPr lang="en-GB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>
                          <a:effectLst/>
                        </a:rPr>
                        <a:t>Amount Due</a:t>
                      </a:r>
                      <a:endParaRPr lang="en-GB" sz="2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246907"/>
                  </a:ext>
                </a:extLst>
              </a:tr>
              <a:tr h="330303">
                <a:tc>
                  <a:txBody>
                    <a:bodyPr/>
                    <a:lstStyle/>
                    <a:p>
                      <a:r>
                        <a:rPr lang="en-GB" dirty="0"/>
                        <a:t>1</a:t>
                      </a:r>
                      <a:r>
                        <a:rPr lang="en-GB" baseline="30000" dirty="0"/>
                        <a:t>st</a:t>
                      </a:r>
                      <a:r>
                        <a:rPr lang="en-GB" dirty="0"/>
                        <a:t> November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£50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78532986"/>
                  </a:ext>
                </a:extLst>
              </a:tr>
              <a:tr h="330303">
                <a:tc>
                  <a:txBody>
                    <a:bodyPr/>
                    <a:lstStyle/>
                    <a:p>
                      <a:r>
                        <a:rPr lang="en-GB" dirty="0"/>
                        <a:t>1</a:t>
                      </a:r>
                      <a:r>
                        <a:rPr lang="en-GB" baseline="30000" dirty="0"/>
                        <a:t>st</a:t>
                      </a:r>
                      <a:r>
                        <a:rPr lang="en-GB" dirty="0"/>
                        <a:t> February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88500860"/>
                  </a:ext>
                </a:extLst>
              </a:tr>
              <a:tr h="330303">
                <a:tc>
                  <a:txBody>
                    <a:bodyPr/>
                    <a:lstStyle/>
                    <a:p>
                      <a:r>
                        <a:rPr lang="en-GB" dirty="0"/>
                        <a:t>1</a:t>
                      </a:r>
                      <a:r>
                        <a:rPr lang="en-GB" baseline="30000" dirty="0"/>
                        <a:t>st</a:t>
                      </a:r>
                      <a:r>
                        <a:rPr lang="en-GB" dirty="0"/>
                        <a:t> March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20837442"/>
                  </a:ext>
                </a:extLst>
              </a:tr>
              <a:tr h="330303">
                <a:tc>
                  <a:txBody>
                    <a:bodyPr/>
                    <a:lstStyle/>
                    <a:p>
                      <a:r>
                        <a:rPr lang="en-GB" dirty="0"/>
                        <a:t>1</a:t>
                      </a:r>
                      <a:r>
                        <a:rPr lang="en-GB" baseline="30000" dirty="0"/>
                        <a:t>st</a:t>
                      </a:r>
                      <a:r>
                        <a:rPr lang="en-GB" dirty="0"/>
                        <a:t> April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59535023"/>
                  </a:ext>
                </a:extLst>
              </a:tr>
              <a:tr h="33030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>
                          <a:effectLst/>
                        </a:rPr>
                        <a:t> </a:t>
                      </a:r>
                      <a:endParaRPr lang="en-GB" sz="2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effectLst/>
                        </a:rPr>
                        <a:t>Total: £?</a:t>
                      </a:r>
                      <a:endParaRPr lang="en-GB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1632412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9895149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6350596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1998</TotalTime>
  <Words>1429</Words>
  <Application>Microsoft Office PowerPoint</Application>
  <PresentationFormat>Widescreen</PresentationFormat>
  <Paragraphs>190</Paragraphs>
  <Slides>32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42" baseType="lpstr">
      <vt:lpstr>Arial</vt:lpstr>
      <vt:lpstr>Arial Black</vt:lpstr>
      <vt:lpstr>Calibri</vt:lpstr>
      <vt:lpstr>Calibri Light</vt:lpstr>
      <vt:lpstr>Comic Sans MS</vt:lpstr>
      <vt:lpstr>Lucida Calligraphy</vt:lpstr>
      <vt:lpstr>Times New Roman</vt:lpstr>
      <vt:lpstr>Trebuchet MS</vt:lpstr>
      <vt:lpstr>Wingdings 3</vt:lpstr>
      <vt:lpstr>Office Theme</vt:lpstr>
      <vt:lpstr>Welcome</vt:lpstr>
      <vt:lpstr>PowerPoint Presentation</vt:lpstr>
      <vt:lpstr>Long may it continue…</vt:lpstr>
      <vt:lpstr>What are the SATs?</vt:lpstr>
      <vt:lpstr>Why are SATs important?</vt:lpstr>
      <vt:lpstr>What tests do the children take?</vt:lpstr>
      <vt:lpstr>Reading Test</vt:lpstr>
      <vt:lpstr>Reading Test Questions</vt:lpstr>
      <vt:lpstr>In Summary</vt:lpstr>
      <vt:lpstr>How can you help?</vt:lpstr>
      <vt:lpstr>SPaG Test</vt:lpstr>
      <vt:lpstr>Spelling Paper</vt:lpstr>
      <vt:lpstr>Punctuation and Grammar Paper</vt:lpstr>
      <vt:lpstr>PowerPoint Presentation</vt:lpstr>
      <vt:lpstr>Grammar, Punctuation and Spelling Examples:</vt:lpstr>
      <vt:lpstr>How can you help?</vt:lpstr>
      <vt:lpstr>Mathematics Papers</vt:lpstr>
      <vt:lpstr>How can you help?</vt:lpstr>
      <vt:lpstr>Writing</vt:lpstr>
      <vt:lpstr>What year 6 writing should include:</vt:lpstr>
      <vt:lpstr>How can you help?</vt:lpstr>
      <vt:lpstr>Children – How can you help yourself?</vt:lpstr>
      <vt:lpstr>Secondary School Transition</vt:lpstr>
      <vt:lpstr>PowerPoint Presentation</vt:lpstr>
      <vt:lpstr>Secondary School Options in Maidenhead</vt:lpstr>
      <vt:lpstr>PowerPoint Presentation</vt:lpstr>
      <vt:lpstr>Y6 Residential Trip  Paccar Scout Camp</vt:lpstr>
      <vt:lpstr>Aims and Objectives:</vt:lpstr>
      <vt:lpstr>Facilities at the Centre</vt:lpstr>
      <vt:lpstr>Activities</vt:lpstr>
      <vt:lpstr>Paccar Residential</vt:lpstr>
      <vt:lpstr>Any Questions?</vt:lpstr>
    </vt:vector>
  </TitlesOfParts>
  <Company>Larchfield Primary and Nursery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</dc:title>
  <dc:creator>Annie Cole</dc:creator>
  <cp:lastModifiedBy>Lucy Beer</cp:lastModifiedBy>
  <cp:revision>43</cp:revision>
  <dcterms:created xsi:type="dcterms:W3CDTF">2017-10-03T11:38:33Z</dcterms:created>
  <dcterms:modified xsi:type="dcterms:W3CDTF">2025-09-23T11:53:02Z</dcterms:modified>
</cp:coreProperties>
</file>