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59" r:id="rId4"/>
    <p:sldId id="264" r:id="rId5"/>
    <p:sldId id="265" r:id="rId6"/>
    <p:sldId id="266" r:id="rId7"/>
    <p:sldId id="267" r:id="rId8"/>
    <p:sldId id="268" r:id="rId9"/>
    <p:sldId id="260" r:id="rId10"/>
    <p:sldId id="257" r:id="rId11"/>
    <p:sldId id="261" r:id="rId12"/>
    <p:sldId id="269" r:id="rId13"/>
    <p:sldId id="262" r:id="rId14"/>
    <p:sldId id="272" r:id="rId15"/>
    <p:sldId id="273" r:id="rId16"/>
    <p:sldId id="263" r:id="rId17"/>
    <p:sldId id="270" r:id="rId18"/>
  </p:sldIdLst>
  <p:sldSz cx="12192000" cy="6858000"/>
  <p:notesSz cx="6858000" cy="98758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BAEF8-A3C2-4F90-9BD6-845488606897}" type="datetimeFigureOut">
              <a:rPr lang="en-GB" smtClean="0"/>
              <a:t>10/11/2022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845B3-AA19-4B5A-84F9-7AC497A456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47936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BAEF8-A3C2-4F90-9BD6-845488606897}" type="datetimeFigureOut">
              <a:rPr lang="en-GB" smtClean="0"/>
              <a:t>10/11/2022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845B3-AA19-4B5A-84F9-7AC497A456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86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BAEF8-A3C2-4F90-9BD6-845488606897}" type="datetimeFigureOut">
              <a:rPr lang="en-GB" smtClean="0"/>
              <a:t>10/11/2022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845B3-AA19-4B5A-84F9-7AC497A456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14639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BAEF8-A3C2-4F90-9BD6-845488606897}" type="datetimeFigureOut">
              <a:rPr lang="en-GB" smtClean="0"/>
              <a:t>10/11/2022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845B3-AA19-4B5A-84F9-7AC497A456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41052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BAEF8-A3C2-4F90-9BD6-845488606897}" type="datetimeFigureOut">
              <a:rPr lang="en-GB" smtClean="0"/>
              <a:t>10/11/2022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845B3-AA19-4B5A-84F9-7AC497A456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9900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BAEF8-A3C2-4F90-9BD6-845488606897}" type="datetimeFigureOut">
              <a:rPr lang="en-GB" smtClean="0"/>
              <a:t>10/11/2022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845B3-AA19-4B5A-84F9-7AC497A456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30330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BAEF8-A3C2-4F90-9BD6-845488606897}" type="datetimeFigureOut">
              <a:rPr lang="en-GB" smtClean="0"/>
              <a:t>10/11/2022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845B3-AA19-4B5A-84F9-7AC497A456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4649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BAEF8-A3C2-4F90-9BD6-845488606897}" type="datetimeFigureOut">
              <a:rPr lang="en-GB" smtClean="0"/>
              <a:t>10/11/2022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845B3-AA19-4B5A-84F9-7AC497A456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80117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BAEF8-A3C2-4F90-9BD6-845488606897}" type="datetimeFigureOut">
              <a:rPr lang="en-GB" smtClean="0"/>
              <a:t>10/11/2022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845B3-AA19-4B5A-84F9-7AC497A456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43278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BAEF8-A3C2-4F90-9BD6-845488606897}" type="datetimeFigureOut">
              <a:rPr lang="en-GB" smtClean="0"/>
              <a:t>10/11/2022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845B3-AA19-4B5A-84F9-7AC497A456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2323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BAEF8-A3C2-4F90-9BD6-845488606897}" type="datetimeFigureOut">
              <a:rPr lang="en-GB" smtClean="0"/>
              <a:t>10/11/2022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845B3-AA19-4B5A-84F9-7AC497A456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48595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0BAEF8-A3C2-4F90-9BD6-845488606897}" type="datetimeFigureOut">
              <a:rPr lang="en-GB" smtClean="0"/>
              <a:t>10/11/2022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0845B3-AA19-4B5A-84F9-7AC497A456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1969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UCI2mu7URBc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0dCRWLLNXPo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uwTkcfKRj00&amp;list=PL7reyKMEPH-SlBkVaPKIlPI1xtbTNVjEk&amp;index=18" TargetMode="External"/><Relationship Id="rId2" Type="http://schemas.openxmlformats.org/officeDocument/2006/relationships/hyperlink" Target="https://www.youtube.com/channel/UC7sW4j8p7k9D_qRRMUsGqyw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topmarks.co.uk/Interactive.aspx?cat=40" TargetMode="External"/><Relationship Id="rId5" Type="http://schemas.openxmlformats.org/officeDocument/2006/relationships/hyperlink" Target="https://www.phonicsplay.co.uk/" TargetMode="External"/><Relationship Id="rId4" Type="http://schemas.openxmlformats.org/officeDocument/2006/relationships/hyperlink" Target="https://www.bbc.co.uk/cbeebies/shows/alphablocks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4" Type="http://schemas.openxmlformats.org/officeDocument/2006/relationships/hyperlink" Target="https://www.activelearnprimary.co.uk/login?c=0" TargetMode="External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sz="6700" u="sng" dirty="0"/>
              <a:t>Parent workshop</a:t>
            </a:r>
            <a:br>
              <a:rPr lang="en-GB" sz="6700" u="sng" dirty="0"/>
            </a:br>
            <a:r>
              <a:rPr lang="en-GB" sz="6700" u="sng" dirty="0"/>
              <a:t>Phonics and Reading</a:t>
            </a:r>
            <a:br>
              <a:rPr lang="en-GB" b="1" dirty="0"/>
            </a:br>
            <a:endParaRPr lang="en-GB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pPr>
              <a:spcBef>
                <a:spcPct val="0"/>
              </a:spcBef>
            </a:pPr>
            <a:r>
              <a:rPr lang="en-GB" sz="6000" b="1" dirty="0">
                <a:latin typeface="+mj-lt"/>
                <a:ea typeface="+mj-ea"/>
                <a:cs typeface="+mj-cs"/>
              </a:rPr>
              <a:t>Wednesday 9</a:t>
            </a:r>
            <a:r>
              <a:rPr lang="en-GB" sz="6000" b="1" baseline="30000" dirty="0">
                <a:latin typeface="+mj-lt"/>
                <a:ea typeface="+mj-ea"/>
                <a:cs typeface="+mj-cs"/>
              </a:rPr>
              <a:t>th</a:t>
            </a:r>
            <a:r>
              <a:rPr lang="en-GB" sz="6000" b="1" dirty="0">
                <a:latin typeface="+mj-lt"/>
                <a:ea typeface="+mj-ea"/>
                <a:cs typeface="+mj-cs"/>
              </a:rPr>
              <a:t> November 2022</a:t>
            </a:r>
          </a:p>
        </p:txBody>
      </p:sp>
    </p:spTree>
    <p:extLst>
      <p:ext uri="{BB962C8B-B14F-4D97-AF65-F5344CB8AC3E}">
        <p14:creationId xmlns:p14="http://schemas.microsoft.com/office/powerpoint/2010/main" val="16484785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33898"/>
            <a:ext cx="10515600" cy="833054"/>
          </a:xfrm>
        </p:spPr>
        <p:txBody>
          <a:bodyPr/>
          <a:lstStyle/>
          <a:p>
            <a:pPr algn="ctr"/>
            <a:r>
              <a:rPr lang="en-GB" b="1" u="sng" dirty="0"/>
              <a:t>What will be looking at?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66346"/>
            <a:ext cx="10515600" cy="5491654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What phonics is</a:t>
            </a:r>
          </a:p>
          <a:p>
            <a:r>
              <a:rPr lang="en-GB" dirty="0"/>
              <a:t>Phonics terminology </a:t>
            </a:r>
          </a:p>
          <a:p>
            <a:r>
              <a:rPr lang="en-GB" dirty="0"/>
              <a:t>Segmenting </a:t>
            </a:r>
          </a:p>
          <a:p>
            <a:r>
              <a:rPr lang="en-GB" dirty="0"/>
              <a:t>Blending </a:t>
            </a:r>
          </a:p>
          <a:p>
            <a:r>
              <a:rPr lang="en-GB" dirty="0"/>
              <a:t>‘pure’ sounds</a:t>
            </a:r>
          </a:p>
          <a:p>
            <a:r>
              <a:rPr lang="en-GB" dirty="0"/>
              <a:t>Alternative letters for different sounds</a:t>
            </a:r>
          </a:p>
          <a:p>
            <a:r>
              <a:rPr lang="en-GB" dirty="0"/>
              <a:t>Government expectations </a:t>
            </a:r>
          </a:p>
          <a:p>
            <a:r>
              <a:rPr lang="en-GB" dirty="0"/>
              <a:t>Our chosen phonics programme</a:t>
            </a:r>
          </a:p>
          <a:p>
            <a:r>
              <a:rPr lang="en-GB" dirty="0"/>
              <a:t>What a week of phonics at </a:t>
            </a:r>
            <a:r>
              <a:rPr lang="en-GB" dirty="0" err="1"/>
              <a:t>Larchfield</a:t>
            </a:r>
            <a:r>
              <a:rPr lang="en-GB" dirty="0"/>
              <a:t> looks like </a:t>
            </a:r>
          </a:p>
          <a:p>
            <a:r>
              <a:rPr lang="en-GB" dirty="0"/>
              <a:t>Other phonics resources </a:t>
            </a:r>
          </a:p>
          <a:p>
            <a:r>
              <a:rPr lang="en-GB" dirty="0"/>
              <a:t>Reading with your child at home </a:t>
            </a:r>
          </a:p>
          <a:p>
            <a:r>
              <a:rPr lang="en-GB" dirty="0"/>
              <a:t>Our online reading programme </a:t>
            </a:r>
          </a:p>
          <a:p>
            <a:r>
              <a:rPr lang="en-GB" dirty="0"/>
              <a:t>Year 1 government phonics screening test 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54550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182" y="225605"/>
            <a:ext cx="11530946" cy="5090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0119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Terminology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243572" y="1843403"/>
            <a:ext cx="770485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Phoneme, e.g. /b/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algn="ctr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Graphemes, e.g. ‘b’</a:t>
            </a:r>
            <a:endParaRPr lang="en-GB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Digraph, e.g. /</a:t>
            </a:r>
            <a:r>
              <a:rPr lang="en-GB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ai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algn="ctr"/>
            <a:r>
              <a:rPr lang="en-GB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Trigraph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, e.g. /air/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algn="ctr"/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Split digraph, e.g. /</a:t>
            </a:r>
            <a:r>
              <a:rPr lang="en-GB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a_e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algn="ctr"/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Blend, e.g. /</a:t>
            </a:r>
            <a:r>
              <a:rPr lang="en-GB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sp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/, /ng/ </a:t>
            </a:r>
          </a:p>
        </p:txBody>
      </p:sp>
    </p:spTree>
    <p:extLst>
      <p:ext uri="{BB962C8B-B14F-4D97-AF65-F5344CB8AC3E}">
        <p14:creationId xmlns:p14="http://schemas.microsoft.com/office/powerpoint/2010/main" val="6868904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Segmenting 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sz="quarter" idx="1"/>
          </p:nvPr>
        </p:nvSpPr>
        <p:spPr>
          <a:xfrm>
            <a:off x="179511" y="1412776"/>
            <a:ext cx="11786065" cy="506117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Breaking down words for spelling.</a:t>
            </a:r>
          </a:p>
          <a:p>
            <a:pPr algn="ctr">
              <a:buNone/>
            </a:pPr>
            <a:r>
              <a:rPr lang="en-GB" sz="13000" dirty="0">
                <a:latin typeface="Arial" panose="020B0604020202020204" pitchFamily="34" charset="0"/>
                <a:cs typeface="Arial" panose="020B0604020202020204" pitchFamily="34" charset="0"/>
              </a:rPr>
              <a:t>cat</a:t>
            </a:r>
          </a:p>
          <a:p>
            <a:pPr algn="ctr">
              <a:buNone/>
            </a:pPr>
            <a:r>
              <a:rPr lang="en-GB" sz="13000" dirty="0">
                <a:latin typeface="Arial" panose="020B0604020202020204" pitchFamily="34" charset="0"/>
                <a:cs typeface="Arial" panose="020B0604020202020204" pitchFamily="34" charset="0"/>
              </a:rPr>
              <a:t>c  a  t</a:t>
            </a:r>
          </a:p>
          <a:p>
            <a:pPr>
              <a:buNone/>
            </a:pPr>
            <a:endParaRPr lang="en-GB" sz="7200" dirty="0">
              <a:latin typeface="Comic Sans MS" pitchFamily="66" charset="0"/>
            </a:endParaRPr>
          </a:p>
        </p:txBody>
      </p:sp>
      <p:sp>
        <p:nvSpPr>
          <p:cNvPr id="3" name="Oval 2"/>
          <p:cNvSpPr/>
          <p:nvPr/>
        </p:nvSpPr>
        <p:spPr>
          <a:xfrm>
            <a:off x="4288221" y="5675586"/>
            <a:ext cx="462455" cy="3993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7667297" y="5654565"/>
            <a:ext cx="462455" cy="3993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6019991" y="5675586"/>
            <a:ext cx="462455" cy="3993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94424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Blending</a:t>
            </a:r>
            <a:r>
              <a:rPr lang="en-GB" dirty="0"/>
              <a:t> 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sz="quarter" idx="1"/>
          </p:nvPr>
        </p:nvSpPr>
        <p:spPr>
          <a:xfrm>
            <a:off x="438099" y="1556467"/>
            <a:ext cx="11315802" cy="5061176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Building words from phonemes to read.</a:t>
            </a:r>
          </a:p>
          <a:p>
            <a:pPr algn="ctr">
              <a:buNone/>
            </a:pPr>
            <a:r>
              <a:rPr lang="en-GB" sz="13000" dirty="0">
                <a:latin typeface="Arial" panose="020B0604020202020204" pitchFamily="34" charset="0"/>
                <a:cs typeface="Arial" panose="020B0604020202020204" pitchFamily="34" charset="0"/>
              </a:rPr>
              <a:t>c  a  t</a:t>
            </a:r>
          </a:p>
          <a:p>
            <a:pPr algn="ctr">
              <a:buNone/>
            </a:pPr>
            <a:r>
              <a:rPr lang="en-GB" sz="13000" dirty="0">
                <a:latin typeface="Arial" panose="020B0604020202020204" pitchFamily="34" charset="0"/>
                <a:cs typeface="Arial" panose="020B0604020202020204" pitchFamily="34" charset="0"/>
              </a:rPr>
              <a:t>cat</a:t>
            </a:r>
          </a:p>
          <a:p>
            <a:pPr>
              <a:buNone/>
            </a:pPr>
            <a:endParaRPr lang="en-GB" sz="7200" dirty="0">
              <a:latin typeface="Comic Sans MS" pitchFamily="66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4288221" y="3887358"/>
            <a:ext cx="462455" cy="3993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6127531" y="3887358"/>
            <a:ext cx="462455" cy="3993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7735613" y="3887357"/>
            <a:ext cx="462455" cy="3993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58074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Pure sounds</a:t>
            </a:r>
          </a:p>
        </p:txBody>
      </p:sp>
      <p:sp>
        <p:nvSpPr>
          <p:cNvPr id="4" name="Rectangle 3"/>
          <p:cNvSpPr/>
          <p:nvPr/>
        </p:nvSpPr>
        <p:spPr>
          <a:xfrm>
            <a:off x="3244317" y="5086197"/>
            <a:ext cx="50255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2"/>
              </a:rPr>
              <a:t>https://www.youtube.com/watch?v=UCI2mu7URBc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3615145" y="2383164"/>
            <a:ext cx="496170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dirty="0">
                <a:solidFill>
                  <a:srgbClr val="FF0000"/>
                </a:solidFill>
              </a:rPr>
              <a:t>/s/ + /uh/ = /</a:t>
            </a:r>
            <a:r>
              <a:rPr lang="en-GB" sz="5000" dirty="0" err="1">
                <a:solidFill>
                  <a:srgbClr val="FF0000"/>
                </a:solidFill>
              </a:rPr>
              <a:t>suh</a:t>
            </a:r>
            <a:r>
              <a:rPr lang="en-GB" sz="5000" dirty="0">
                <a:solidFill>
                  <a:srgbClr val="FF0000"/>
                </a:solidFill>
              </a:rPr>
              <a:t>/</a:t>
            </a:r>
          </a:p>
        </p:txBody>
      </p:sp>
      <p:cxnSp>
        <p:nvCxnSpPr>
          <p:cNvPr id="8" name="Straight Connector 7"/>
          <p:cNvCxnSpPr/>
          <p:nvPr/>
        </p:nvCxnSpPr>
        <p:spPr>
          <a:xfrm>
            <a:off x="4127863" y="1998617"/>
            <a:ext cx="3304903" cy="173736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4483825" y="2168434"/>
            <a:ext cx="2661558" cy="1664067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89013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1970910" y="1314545"/>
            <a:ext cx="8877119" cy="5254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/a/	a	a-e	</a:t>
            </a:r>
            <a:r>
              <a:rPr lang="en-GB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ai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	ay	</a:t>
            </a:r>
            <a:r>
              <a:rPr lang="en-GB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ey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eigh</a:t>
            </a:r>
            <a:endParaRPr lang="en-GB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/e/	e	e-e	</a:t>
            </a:r>
            <a:r>
              <a:rPr lang="en-GB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ea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ee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	y</a:t>
            </a:r>
          </a:p>
          <a:p>
            <a:pPr>
              <a:buFontTx/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GB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/	I	</a:t>
            </a:r>
            <a:r>
              <a:rPr lang="en-GB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-e	</a:t>
            </a:r>
            <a:r>
              <a:rPr lang="en-GB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ie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igh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	y</a:t>
            </a:r>
          </a:p>
          <a:p>
            <a:pPr>
              <a:buFontTx/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/o/	o	o-e	</a:t>
            </a:r>
            <a:r>
              <a:rPr lang="en-GB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oa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oe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	ow</a:t>
            </a:r>
          </a:p>
          <a:p>
            <a:pPr>
              <a:buFontTx/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/u/	u	u-e	</a:t>
            </a:r>
            <a:r>
              <a:rPr lang="en-GB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ue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oo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ew</a:t>
            </a:r>
            <a:endParaRPr lang="en-GB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/ow/	ow	</a:t>
            </a:r>
            <a:r>
              <a:rPr lang="en-GB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ou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ough</a:t>
            </a:r>
            <a:endParaRPr lang="en-GB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/oi/	oi	oy</a:t>
            </a:r>
          </a:p>
          <a:p>
            <a:pPr>
              <a:buFontTx/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GB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/	</a:t>
            </a:r>
            <a:r>
              <a:rPr lang="en-GB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	a</a:t>
            </a:r>
          </a:p>
          <a:p>
            <a:pPr>
              <a:buFontTx/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/or/	or	aw	ore	a	</a:t>
            </a:r>
            <a:r>
              <a:rPr lang="en-GB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ough</a:t>
            </a:r>
            <a:endParaRPr lang="en-GB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/air/	are	ear</a:t>
            </a:r>
          </a:p>
          <a:p>
            <a:pPr>
              <a:buFontTx/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GB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eer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/	</a:t>
            </a:r>
            <a:r>
              <a:rPr lang="en-GB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eer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	ear</a:t>
            </a:r>
          </a:p>
          <a:p>
            <a:pPr>
              <a:buFontTx/>
              <a:buNone/>
            </a:pPr>
            <a:endParaRPr lang="en-GB" sz="2400" b="1" dirty="0"/>
          </a:p>
          <a:p>
            <a:pPr>
              <a:buFontTx/>
              <a:buNone/>
            </a:pPr>
            <a:endParaRPr lang="en-GB" b="1" dirty="0">
              <a:solidFill>
                <a:srgbClr val="FFCC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67862" y="157655"/>
            <a:ext cx="111094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u="sng" dirty="0"/>
              <a:t>Why learning to read and spell in English is so hard!</a:t>
            </a:r>
          </a:p>
        </p:txBody>
      </p:sp>
    </p:spTree>
    <p:extLst>
      <p:ext uri="{BB962C8B-B14F-4D97-AF65-F5344CB8AC3E}">
        <p14:creationId xmlns:p14="http://schemas.microsoft.com/office/powerpoint/2010/main" val="6295951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3325" y="344215"/>
            <a:ext cx="10933612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b="1" u="sng" dirty="0">
                <a:latin typeface="Arial" panose="020B0604020202020204" pitchFamily="34" charset="0"/>
                <a:cs typeface="Arial" panose="020B0604020202020204" pitchFamily="34" charset="0"/>
              </a:rPr>
              <a:t>Government Guidance on the teaching of phonics 2022 </a:t>
            </a:r>
          </a:p>
          <a:p>
            <a:endParaRPr lang="en-GB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The government has reviewed its guidance on the teaching of phonics and set criteria which phonics schemes have to adhere to. </a:t>
            </a:r>
          </a:p>
          <a:p>
            <a:endParaRPr lang="en-GB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By ensuring high-quality phonics teaching the government wants to improve literacy levels to:</a:t>
            </a:r>
          </a:p>
          <a:p>
            <a:endParaRPr lang="en-GB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give all children a solid base upon which to build as they progress through school</a:t>
            </a:r>
          </a:p>
          <a:p>
            <a:endParaRPr lang="en-GB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help children to develop the habit of reading widely and often, for both pleasure and information</a:t>
            </a:r>
            <a:endParaRPr lang="en-GB" sz="30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68063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226" y="1243148"/>
            <a:ext cx="5895741" cy="4595949"/>
          </a:xfrm>
          <a:prstGeom prst="rect">
            <a:avLst/>
          </a:prstGeom>
        </p:spPr>
      </p:pic>
      <p:sp>
        <p:nvSpPr>
          <p:cNvPr id="6" name="Rectangle 5">
            <a:hlinkClick r:id="rId3"/>
          </p:cNvPr>
          <p:cNvSpPr/>
          <p:nvPr/>
        </p:nvSpPr>
        <p:spPr>
          <a:xfrm>
            <a:off x="8577670" y="6346372"/>
            <a:ext cx="32272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3"/>
              </a:rPr>
              <a:t>https://youtu.be/0dCRWLLNXPo</a:t>
            </a:r>
            <a:endParaRPr lang="en-GB" dirty="0"/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6335224" y="2100382"/>
            <a:ext cx="573099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Arial" panose="020B0604020202020204" pitchFamily="34" charset="0"/>
                <a:cs typeface="Arial" panose="020B0604020202020204" pitchFamily="34" charset="0"/>
              </a:rPr>
              <a:t>Why? </a:t>
            </a: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Meets government criteria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We already have ‘Bug Club’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The children know the ‘bug’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Online and interactive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Covers everything it should </a:t>
            </a: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48089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28399" y="335845"/>
            <a:ext cx="10993042" cy="7325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b="1" u="sng" dirty="0">
                <a:latin typeface="Arial" panose="020B0604020202020204" pitchFamily="34" charset="0"/>
                <a:cs typeface="Arial" panose="020B0604020202020204" pitchFamily="34" charset="0"/>
              </a:rPr>
              <a:t>What will a phonics session include?</a:t>
            </a:r>
          </a:p>
          <a:p>
            <a:endParaRPr lang="en-GB" sz="30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All children will have 4 sessions of phonics as a whole class each week with additional phonics groups taking place for those needing further support</a:t>
            </a:r>
          </a:p>
          <a:p>
            <a:endParaRPr lang="en-GB" sz="30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000" dirty="0">
                <a:latin typeface="Arial" panose="020B0604020202020204" pitchFamily="34" charset="0"/>
                <a:cs typeface="Arial" panose="020B0604020202020204" pitchFamily="34" charset="0"/>
              </a:rPr>
              <a:t>On Fridays instead of a phonics session using Bug Club, all children do guided reading using Bug Club Phonics books</a:t>
            </a:r>
          </a:p>
          <a:p>
            <a:endParaRPr lang="en-GB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000" b="1" dirty="0">
                <a:latin typeface="Arial" panose="020B0604020202020204" pitchFamily="34" charset="0"/>
                <a:cs typeface="Arial" panose="020B0604020202020204" pitchFamily="34" charset="0"/>
              </a:rPr>
              <a:t>What does a phonics session look like in?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000" b="1" dirty="0">
                <a:latin typeface="Arial" panose="020B0604020202020204" pitchFamily="34" charset="0"/>
                <a:cs typeface="Arial" panose="020B0604020202020204" pitchFamily="34" charset="0"/>
              </a:rPr>
              <a:t>Reception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000" b="1" dirty="0">
                <a:latin typeface="Arial" panose="020B0604020202020204" pitchFamily="34" charset="0"/>
                <a:cs typeface="Arial" panose="020B0604020202020204" pitchFamily="34" charset="0"/>
              </a:rPr>
              <a:t>Year 1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000" b="1" dirty="0">
                <a:latin typeface="Arial" panose="020B0604020202020204" pitchFamily="34" charset="0"/>
                <a:cs typeface="Arial" panose="020B0604020202020204" pitchFamily="34" charset="0"/>
              </a:rPr>
              <a:t>Year 2</a:t>
            </a:r>
          </a:p>
          <a:p>
            <a:endParaRPr lang="en-GB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59466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Phonics resources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744992"/>
          </a:xfrm>
        </p:spPr>
        <p:txBody>
          <a:bodyPr>
            <a:normAutofit fontScale="92500" lnSpcReduction="10000"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Mr Thorne does phonics -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https://www.youtube.com/channel/UC7sW4j8p7k9D_qRRMUsGqyw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https://www.youtube.com/watch?v=uwTkcfKRj00&amp;list=PL7reyKMEPH-SlBkVaPKIlPI1xtbTNVjEk&amp;index=18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Alphablocks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–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https://www.bbc.co.uk/cbeebies/shows/alphablocks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Phonics play -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https://www.phonicsplay.co.uk/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Topmarks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https://www.topmarks.co.uk/Interactive.aspx?cat=40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776386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70A67FD-1D09-440B-9C22-097243AFBB48}"/>
              </a:ext>
            </a:extLst>
          </p:cNvPr>
          <p:cNvSpPr txBox="1"/>
          <p:nvPr/>
        </p:nvSpPr>
        <p:spPr>
          <a:xfrm>
            <a:off x="629297" y="151179"/>
            <a:ext cx="10879079" cy="68941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00" b="1" u="sng" dirty="0">
                <a:latin typeface="Arial" panose="020B0604020202020204" pitchFamily="34" charset="0"/>
                <a:cs typeface="Arial" panose="020B0604020202020204" pitchFamily="34" charset="0"/>
              </a:rPr>
              <a:t>Supporting your child’s reading at home</a:t>
            </a:r>
          </a:p>
          <a:p>
            <a:r>
              <a:rPr lang="en-GB" sz="2300" b="1" u="sng" dirty="0">
                <a:latin typeface="Arial" panose="020B0604020202020204" pitchFamily="34" charset="0"/>
                <a:cs typeface="Arial" panose="020B0604020202020204" pitchFamily="34" charset="0"/>
              </a:rPr>
              <a:t>Reading Books</a:t>
            </a:r>
          </a:p>
          <a:p>
            <a:r>
              <a:rPr lang="en-GB" sz="2300" dirty="0">
                <a:latin typeface="Arial" panose="020B0604020202020204" pitchFamily="34" charset="0"/>
                <a:cs typeface="Arial" panose="020B0604020202020204" pitchFamily="34" charset="0"/>
              </a:rPr>
              <a:t>All children in Reception, Year 1 and Year 2 will receive two reading books a week (as well as a library book). These two books are to be read at home and need to be returned to school to be changed on a Monday and Thursday. </a:t>
            </a:r>
          </a:p>
          <a:p>
            <a:endParaRPr lang="en-GB" sz="2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300" dirty="0">
                <a:latin typeface="Arial" panose="020B0604020202020204" pitchFamily="34" charset="0"/>
                <a:cs typeface="Arial" panose="020B0604020202020204" pitchFamily="34" charset="0"/>
              </a:rPr>
              <a:t>Year 1 and Year 2 - When reading with your child, we suggest this pattern. </a:t>
            </a:r>
          </a:p>
          <a:p>
            <a:r>
              <a:rPr lang="en-GB" sz="2300" b="1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GB" sz="2300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st</a:t>
            </a:r>
            <a:r>
              <a:rPr lang="en-GB" sz="2300" b="1" dirty="0">
                <a:latin typeface="Arial" panose="020B0604020202020204" pitchFamily="34" charset="0"/>
                <a:cs typeface="Arial" panose="020B0604020202020204" pitchFamily="34" charset="0"/>
              </a:rPr>
              <a:t> read </a:t>
            </a:r>
            <a:r>
              <a:rPr lang="en-GB" sz="2300" dirty="0">
                <a:latin typeface="Arial" panose="020B0604020202020204" pitchFamily="34" charset="0"/>
                <a:cs typeface="Arial" panose="020B0604020202020204" pitchFamily="34" charset="0"/>
              </a:rPr>
              <a:t>- Look at the pictures and help your child to explain the story</a:t>
            </a:r>
          </a:p>
          <a:p>
            <a:endParaRPr lang="en-GB" sz="2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300" b="1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GB" sz="2300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nd</a:t>
            </a:r>
            <a:r>
              <a:rPr lang="en-GB" sz="2300" b="1" dirty="0">
                <a:latin typeface="Arial" panose="020B0604020202020204" pitchFamily="34" charset="0"/>
                <a:cs typeface="Arial" panose="020B0604020202020204" pitchFamily="34" charset="0"/>
              </a:rPr>
              <a:t> read </a:t>
            </a:r>
            <a:r>
              <a:rPr lang="en-GB" sz="2300" dirty="0">
                <a:latin typeface="Arial" panose="020B0604020202020204" pitchFamily="34" charset="0"/>
                <a:cs typeface="Arial" panose="020B0604020202020204" pitchFamily="34" charset="0"/>
              </a:rPr>
              <a:t>- Ask your child to read the book concentrating on the phonics</a:t>
            </a:r>
          </a:p>
          <a:p>
            <a:endParaRPr lang="en-GB" sz="2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300" b="1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2300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rd</a:t>
            </a:r>
            <a:r>
              <a:rPr lang="en-GB" sz="2300" b="1" dirty="0">
                <a:latin typeface="Arial" panose="020B0604020202020204" pitchFamily="34" charset="0"/>
                <a:cs typeface="Arial" panose="020B0604020202020204" pitchFamily="34" charset="0"/>
              </a:rPr>
              <a:t> read </a:t>
            </a:r>
            <a:r>
              <a:rPr lang="en-GB" sz="2300" dirty="0">
                <a:latin typeface="Arial" panose="020B0604020202020204" pitchFamily="34" charset="0"/>
                <a:cs typeface="Arial" panose="020B0604020202020204" pitchFamily="34" charset="0"/>
              </a:rPr>
              <a:t>– Focus on using a storyteller voice and developing fluency for the words read. </a:t>
            </a:r>
          </a:p>
          <a:p>
            <a:endParaRPr lang="en-GB" sz="2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300" b="1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GB" sz="2300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2300" b="1" dirty="0">
                <a:latin typeface="Arial" panose="020B0604020202020204" pitchFamily="34" charset="0"/>
                <a:cs typeface="Arial" panose="020B0604020202020204" pitchFamily="34" charset="0"/>
              </a:rPr>
              <a:t> read</a:t>
            </a:r>
            <a:r>
              <a:rPr lang="en-GB" sz="2300" dirty="0">
                <a:latin typeface="Arial" panose="020B0604020202020204" pitchFamily="34" charset="0"/>
                <a:cs typeface="Arial" panose="020B0604020202020204" pitchFamily="34" charset="0"/>
              </a:rPr>
              <a:t>– Ask your child questions about the story to develop their comprehension.</a:t>
            </a:r>
          </a:p>
          <a:p>
            <a:endParaRPr lang="en-GB" sz="2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300" dirty="0">
                <a:latin typeface="Arial" panose="020B0604020202020204" pitchFamily="34" charset="0"/>
                <a:cs typeface="Arial" panose="020B0604020202020204" pitchFamily="34" charset="0"/>
              </a:rPr>
              <a:t>If your child has a book with no words, focus on telling the story from the pictures. Please see reading guidance sent home to Reception parents in September. </a:t>
            </a:r>
          </a:p>
          <a:p>
            <a:endParaRPr lang="en-GB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09202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/>
              <a:t>Bug Club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An online Reading programme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School allocate reading books to each child in the class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Books are ‘levelled’ so that they are not too hard and not too easy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Each book has ‘bug’ icons throughout it – children click on these to answer questions about what they have read</a:t>
            </a:r>
          </a:p>
        </p:txBody>
      </p:sp>
      <p:pic>
        <p:nvPicPr>
          <p:cNvPr id="1026" name="Picture 2" descr="Bug Clu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3382" y="685800"/>
            <a:ext cx="66675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Bug Clu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1939" y="685800"/>
            <a:ext cx="66675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47835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/>
              <a:t>How to use Bug Club at home with your child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7129" y="3867894"/>
            <a:ext cx="1936024" cy="27886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2329894"/>
            <a:ext cx="2293883" cy="1424772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12317" y="1825625"/>
            <a:ext cx="47491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4"/>
              </a:rPr>
              <a:t>https://www.activelearnprimary.co.uk/login?c=0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8015" y="2378487"/>
            <a:ext cx="1403487" cy="130323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31947" y="3754666"/>
            <a:ext cx="2924832" cy="195374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0326" y="5876240"/>
            <a:ext cx="3428107" cy="67874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76868" y="1567031"/>
            <a:ext cx="1150851" cy="115564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538235" y="1806716"/>
            <a:ext cx="1409700" cy="67627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127037" y="1543168"/>
            <a:ext cx="1226982" cy="115564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457108" y="2938968"/>
            <a:ext cx="1418878" cy="153443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391071" y="4810518"/>
            <a:ext cx="2457122" cy="179578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225959" y="5405989"/>
            <a:ext cx="1028700" cy="80962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612971" y="1746046"/>
            <a:ext cx="695325" cy="66675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9389944" y="3108538"/>
            <a:ext cx="2446054" cy="1327351"/>
          </a:xfrm>
          <a:prstGeom prst="rect">
            <a:avLst/>
          </a:prstGeom>
        </p:spPr>
      </p:pic>
      <p:cxnSp>
        <p:nvCxnSpPr>
          <p:cNvPr id="19" name="Straight Arrow Connector 18"/>
          <p:cNvCxnSpPr/>
          <p:nvPr/>
        </p:nvCxnSpPr>
        <p:spPr>
          <a:xfrm>
            <a:off x="2297272" y="3198902"/>
            <a:ext cx="0" cy="108931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4635823" y="3376748"/>
            <a:ext cx="0" cy="108931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4657605" y="4994588"/>
            <a:ext cx="0" cy="108931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V="1">
            <a:off x="7060820" y="1980950"/>
            <a:ext cx="586100" cy="2934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V="1">
            <a:off x="8759498" y="2062342"/>
            <a:ext cx="586100" cy="2934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V="1">
            <a:off x="10225959" y="2074002"/>
            <a:ext cx="586100" cy="2934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H="1">
            <a:off x="11010730" y="2329894"/>
            <a:ext cx="60862" cy="87908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H="1">
            <a:off x="8679544" y="3781913"/>
            <a:ext cx="1263814" cy="95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H="1">
            <a:off x="8452385" y="4257946"/>
            <a:ext cx="9796" cy="130403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>
            <a:off x="8710944" y="4240250"/>
            <a:ext cx="1798345" cy="131624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07756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779" y="252751"/>
            <a:ext cx="6324600" cy="62865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208804" y="25360"/>
            <a:ext cx="4103631" cy="6401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The most important thing is that you and your child have fun while they are reading or you are reading to them. </a:t>
            </a: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Here are some other suggestions.</a:t>
            </a: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Another top tip is to consider reading with your child in the morning as sometimes they are more willing to read!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12929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1446" y="117566"/>
            <a:ext cx="10515600" cy="815477"/>
          </a:xfrm>
        </p:spPr>
        <p:txBody>
          <a:bodyPr/>
          <a:lstStyle/>
          <a:p>
            <a:pPr algn="ctr"/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Year 1 Phonics Screening – June 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 l="16241" t="23422" r="51660" b="7672"/>
          <a:stretch>
            <a:fillRect/>
          </a:stretch>
        </p:blipFill>
        <p:spPr bwMode="auto">
          <a:xfrm>
            <a:off x="220821" y="1207362"/>
            <a:ext cx="4176464" cy="504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6322" t="23250" r="51579" b="8829"/>
          <a:stretch>
            <a:fillRect/>
          </a:stretch>
        </p:blipFill>
        <p:spPr bwMode="auto">
          <a:xfrm>
            <a:off x="4502603" y="1207362"/>
            <a:ext cx="4258491" cy="5066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8866412" y="933043"/>
            <a:ext cx="2981597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200" dirty="0">
                <a:solidFill>
                  <a:srgbClr val="202124"/>
                </a:solidFill>
                <a:latin typeface="arial" panose="020B0604020202020204" pitchFamily="34" charset="0"/>
              </a:rPr>
              <a:t>The aim of the Phonics Screening check is to give teachers and parents information on how children are progressing in their reading; to see if children can read different words using the phonics knowledge that they've been learning</a:t>
            </a:r>
          </a:p>
          <a:p>
            <a:endParaRPr lang="en-GB" sz="2200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r>
              <a:rPr lang="en-GB" sz="2200" dirty="0">
                <a:solidFill>
                  <a:srgbClr val="202124"/>
                </a:solidFill>
                <a:latin typeface="arial" panose="020B0604020202020204" pitchFamily="34" charset="0"/>
              </a:rPr>
              <a:t>Total words – 40 </a:t>
            </a:r>
          </a:p>
          <a:p>
            <a:r>
              <a:rPr lang="en-GB" sz="2200" dirty="0">
                <a:solidFill>
                  <a:srgbClr val="202124"/>
                </a:solidFill>
                <a:latin typeface="arial" panose="020B0604020202020204" pitchFamily="34" charset="0"/>
              </a:rPr>
              <a:t>Real and Non-words</a:t>
            </a:r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7368592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926</Words>
  <Application>Microsoft Office PowerPoint</Application>
  <PresentationFormat>Widescreen</PresentationFormat>
  <Paragraphs>125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arial</vt:lpstr>
      <vt:lpstr>arial</vt:lpstr>
      <vt:lpstr>Calibri</vt:lpstr>
      <vt:lpstr>Calibri Light</vt:lpstr>
      <vt:lpstr>Comic Sans MS</vt:lpstr>
      <vt:lpstr>Office Theme</vt:lpstr>
      <vt:lpstr>Parent workshop Phonics and Reading </vt:lpstr>
      <vt:lpstr>What will be looking at?</vt:lpstr>
      <vt:lpstr>PowerPoint Presentation</vt:lpstr>
      <vt:lpstr>Terminology </vt:lpstr>
      <vt:lpstr>Segmenting </vt:lpstr>
      <vt:lpstr>Blending </vt:lpstr>
      <vt:lpstr>Pure sounds</vt:lpstr>
      <vt:lpstr>PowerPoint Presentation</vt:lpstr>
      <vt:lpstr>PowerPoint Presentation</vt:lpstr>
      <vt:lpstr>PowerPoint Presentation</vt:lpstr>
      <vt:lpstr>PowerPoint Presentation</vt:lpstr>
      <vt:lpstr>Phonics resources</vt:lpstr>
      <vt:lpstr>PowerPoint Presentation</vt:lpstr>
      <vt:lpstr>Bug Club</vt:lpstr>
      <vt:lpstr>How to use Bug Club at home with your child</vt:lpstr>
      <vt:lpstr>PowerPoint Presentation</vt:lpstr>
      <vt:lpstr>Year 1 Phonics Screening – June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Parent workshop Phonics</dc:title>
  <dc:creator>Laura Scawn</dc:creator>
  <cp:lastModifiedBy>Jacqui Kearney</cp:lastModifiedBy>
  <cp:revision>21</cp:revision>
  <cp:lastPrinted>2022-11-08T21:03:39Z</cp:lastPrinted>
  <dcterms:created xsi:type="dcterms:W3CDTF">2022-10-10T18:45:14Z</dcterms:created>
  <dcterms:modified xsi:type="dcterms:W3CDTF">2022-11-10T14:00:11Z</dcterms:modified>
</cp:coreProperties>
</file>