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  <p:sldId id="261" r:id="rId7"/>
    <p:sldId id="263" r:id="rId8"/>
    <p:sldId id="264" r:id="rId9"/>
    <p:sldId id="266" r:id="rId10"/>
    <p:sldId id="277" r:id="rId11"/>
    <p:sldId id="265" r:id="rId12"/>
    <p:sldId id="267" r:id="rId13"/>
    <p:sldId id="268" r:id="rId14"/>
    <p:sldId id="269" r:id="rId15"/>
    <p:sldId id="283" r:id="rId16"/>
    <p:sldId id="278" r:id="rId17"/>
    <p:sldId id="270" r:id="rId18"/>
    <p:sldId id="279" r:id="rId19"/>
    <p:sldId id="271" r:id="rId20"/>
    <p:sldId id="291" r:id="rId21"/>
    <p:sldId id="280" r:id="rId22"/>
    <p:sldId id="284" r:id="rId23"/>
    <p:sldId id="286" r:id="rId24"/>
    <p:sldId id="289" r:id="rId25"/>
    <p:sldId id="290" r:id="rId26"/>
    <p:sldId id="288" r:id="rId27"/>
    <p:sldId id="272" r:id="rId28"/>
    <p:sldId id="274" r:id="rId29"/>
    <p:sldId id="273" r:id="rId30"/>
    <p:sldId id="275" r:id="rId31"/>
    <p:sldId id="285" r:id="rId32"/>
    <p:sldId id="281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5" d="100"/>
          <a:sy n="85" d="100"/>
        </p:scale>
        <p:origin x="49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935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1373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599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654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166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231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097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920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917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488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DD47C-9E2F-492F-A267-E99D92355071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841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DD47C-9E2F-492F-A267-E99D92355071}" type="datetimeFigureOut">
              <a:rPr lang="en-GB" smtClean="0"/>
              <a:t>21/09/2026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CFB51-0B28-47A4-B3AB-889246F4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047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10" Type="http://schemas.openxmlformats.org/officeDocument/2006/relationships/image" Target="../media/image21.jp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Welcome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2560770" y="3752851"/>
            <a:ext cx="7699336" cy="1612059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B31166"/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en-GB" sz="3600" b="0" i="0" u="none" strike="noStrike" kern="1200" cap="all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ic Sans MS"/>
                <a:ea typeface="+mn-ea"/>
                <a:cs typeface="Comic Sans MS"/>
              </a:rPr>
              <a:t>Year 6 Parents’ Information Meeting</a:t>
            </a:r>
          </a:p>
        </p:txBody>
      </p:sp>
    </p:spTree>
    <p:extLst>
      <p:ext uri="{BB962C8B-B14F-4D97-AF65-F5344CB8AC3E}">
        <p14:creationId xmlns:p14="http://schemas.microsoft.com/office/powerpoint/2010/main" val="2605164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94570" y="456451"/>
            <a:ext cx="10416112" cy="7098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n w="1905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Lucida Calligraphy"/>
                <a:cs typeface="Lucida Calligraphy"/>
              </a:rPr>
              <a:t>What a Fantastic Start!</a:t>
            </a:r>
            <a:endParaRPr lang="en-US" dirty="0">
              <a:ln w="1905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chemeClr val="bg1"/>
              </a:solidFill>
              <a:latin typeface="Lucida Calligraphy"/>
              <a:cs typeface="Lucida Calligraphy"/>
            </a:endParaRPr>
          </a:p>
        </p:txBody>
      </p:sp>
      <p:sp>
        <p:nvSpPr>
          <p:cNvPr id="3" name="6-Point Star 2"/>
          <p:cNvSpPr/>
          <p:nvPr/>
        </p:nvSpPr>
        <p:spPr>
          <a:xfrm rot="20021887">
            <a:off x="561162" y="1525091"/>
            <a:ext cx="2960815" cy="2139142"/>
          </a:xfrm>
          <a:prstGeom prst="star6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Comic Sans MS"/>
              </a:rPr>
              <a:t>Enthusiastic</a:t>
            </a:r>
          </a:p>
        </p:txBody>
      </p:sp>
      <p:sp>
        <p:nvSpPr>
          <p:cNvPr id="4" name="6-Point Star 3"/>
          <p:cNvSpPr/>
          <p:nvPr/>
        </p:nvSpPr>
        <p:spPr>
          <a:xfrm rot="1745637">
            <a:off x="7679670" y="1659591"/>
            <a:ext cx="2892594" cy="2088762"/>
          </a:xfrm>
          <a:prstGeom prst="star6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Comic Sans MS"/>
              </a:rPr>
              <a:t>Responsible</a:t>
            </a:r>
          </a:p>
        </p:txBody>
      </p:sp>
      <p:sp>
        <p:nvSpPr>
          <p:cNvPr id="5" name="6-Point Star 4"/>
          <p:cNvSpPr/>
          <p:nvPr/>
        </p:nvSpPr>
        <p:spPr>
          <a:xfrm>
            <a:off x="4868390" y="2304472"/>
            <a:ext cx="2514600" cy="1905000"/>
          </a:xfrm>
          <a:prstGeom prst="star6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Comic Sans MS"/>
              </a:rPr>
              <a:t>Eager</a:t>
            </a:r>
          </a:p>
        </p:txBody>
      </p:sp>
      <p:sp>
        <p:nvSpPr>
          <p:cNvPr id="6" name="6-Point Star 5"/>
          <p:cNvSpPr/>
          <p:nvPr/>
        </p:nvSpPr>
        <p:spPr>
          <a:xfrm rot="20346810">
            <a:off x="1920290" y="4048568"/>
            <a:ext cx="2514600" cy="1905000"/>
          </a:xfrm>
          <a:prstGeom prst="star6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Comic Sans MS"/>
              </a:rPr>
              <a:t>Willing</a:t>
            </a:r>
          </a:p>
        </p:txBody>
      </p:sp>
      <p:sp>
        <p:nvSpPr>
          <p:cNvPr id="7" name="6-Point Star 6"/>
          <p:cNvSpPr/>
          <p:nvPr/>
        </p:nvSpPr>
        <p:spPr>
          <a:xfrm rot="1084606">
            <a:off x="7799615" y="4178780"/>
            <a:ext cx="2570024" cy="1956334"/>
          </a:xfrm>
          <a:prstGeom prst="star6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7030A0"/>
                </a:solidFill>
                <a:latin typeface="Comic Sans MS"/>
              </a:rPr>
              <a:t>Smart</a:t>
            </a:r>
          </a:p>
        </p:txBody>
      </p:sp>
      <p:pic>
        <p:nvPicPr>
          <p:cNvPr id="8" name="Picture 7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7243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5355" y="807338"/>
            <a:ext cx="9144000" cy="948484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</a:t>
            </a:r>
            <a:r>
              <a:rPr lang="en-GB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ng may it continue…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316163"/>
            <a:ext cx="9144000" cy="3869484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Stay focussed in lessons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Setting a good example to the rest of the children in all areas of the school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Appreciate how their behaviour, in and out of the classroom, can affect others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Come to school, fully equipped and ready to learn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9336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6610" y="3007678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kumimoji="1" lang="en-GB" sz="2800" dirty="0">
                <a:solidFill>
                  <a:schemeClr val="bg1"/>
                </a:solidFill>
                <a:cs typeface="Times New Roman" panose="02020603050405020304" pitchFamily="18" charset="0"/>
              </a:rPr>
              <a:t>Standard Assessment Tests </a:t>
            </a:r>
            <a:r>
              <a:rPr lang="en-GB" sz="2800" dirty="0">
                <a:solidFill>
                  <a:schemeClr val="bg1"/>
                </a:solidFill>
                <a:cs typeface="Times New Roman" panose="02020603050405020304" pitchFamily="18" charset="0"/>
              </a:rPr>
              <a:t>produced by the ‘Qualifications and Curriculum Development  Agency’ They are designed to test children’s attainment at the end of Key Stage 2. They are marked externally.</a:t>
            </a:r>
          </a:p>
          <a:p>
            <a:pPr algn="l"/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574638" y="678609"/>
            <a:ext cx="9144000" cy="1163637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What are the SATs?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5541" y="324791"/>
            <a:ext cx="1902117" cy="2066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987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Why are SATs important?</a:t>
            </a:r>
          </a:p>
        </p:txBody>
      </p:sp>
      <p:sp>
        <p:nvSpPr>
          <p:cNvPr id="4" name="Subtitle 2"/>
          <p:cNvSpPr>
            <a:spLocks noGrp="1"/>
          </p:cNvSpPr>
          <p:nvPr>
            <p:ph idx="1"/>
          </p:nvPr>
        </p:nvSpPr>
        <p:spPr>
          <a:xfrm>
            <a:off x="582706" y="1892860"/>
            <a:ext cx="10515600" cy="3883996"/>
          </a:xfrm>
        </p:spPr>
        <p:txBody>
          <a:bodyPr>
            <a:normAutofit/>
          </a:bodyPr>
          <a:lstStyle/>
          <a:p>
            <a:pPr marL="571500" indent="-571500" algn="l">
              <a:buFont typeface="Arial" pitchFamily="34" charset="0"/>
              <a:buChar char="•"/>
            </a:pPr>
            <a:endParaRPr kumimoji="1" lang="en-GB" altLang="en-US" sz="2800" b="1" dirty="0">
              <a:cs typeface="Times New Roman" panose="02020603050405020304" pitchFamily="18" charset="0"/>
            </a:endParaRPr>
          </a:p>
          <a:p>
            <a:pPr marL="571500" indent="-571500" algn="l">
              <a:buFont typeface="Arial" pitchFamily="34" charset="0"/>
              <a:buChar char="•"/>
            </a:pPr>
            <a:endParaRPr kumimoji="1" lang="en-GB" altLang="en-US" b="1" dirty="0">
              <a:cs typeface="Times New Roman" panose="02020603050405020304" pitchFamily="18" charset="0"/>
            </a:endParaRPr>
          </a:p>
          <a:p>
            <a:pPr marL="571500" indent="-571500" algn="l">
              <a:buFont typeface="Arial" pitchFamily="34" charset="0"/>
              <a:buChar char="•"/>
            </a:pPr>
            <a:r>
              <a:rPr kumimoji="1" lang="en-GB" alt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They are used to measure your child’s progress since Key Stage 1 tests (Age 7).</a:t>
            </a:r>
          </a:p>
          <a:p>
            <a:pPr marL="571500" indent="-571500" algn="l">
              <a:buFont typeface="Arial" pitchFamily="34" charset="0"/>
              <a:buChar char="•"/>
            </a:pPr>
            <a:r>
              <a:rPr kumimoji="1" lang="en-GB" alt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The results are communicated along with their teacher assessments to their secondary schools.</a:t>
            </a:r>
          </a:p>
          <a:p>
            <a:pPr marL="571500" indent="-571500" algn="l">
              <a:buFont typeface="Arial" pitchFamily="34" charset="0"/>
              <a:buChar char="•"/>
            </a:pPr>
            <a:r>
              <a:rPr kumimoji="1" lang="en-GB" alt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The levels are reported to the </a:t>
            </a:r>
            <a:r>
              <a:rPr kumimoji="1" lang="en-GB" altLang="en-US" sz="2800" b="1" dirty="0" err="1">
                <a:solidFill>
                  <a:schemeClr val="bg1"/>
                </a:solidFill>
                <a:cs typeface="Times New Roman" panose="02020603050405020304" pitchFamily="18" charset="0"/>
              </a:rPr>
              <a:t>DfE</a:t>
            </a:r>
            <a:r>
              <a:rPr kumimoji="1" lang="en-GB" alt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, provide a basis for ‘League Tables’ and are inspected by OFSTED.</a:t>
            </a:r>
          </a:p>
          <a:p>
            <a:endParaRPr lang="en-GB" b="1" dirty="0"/>
          </a:p>
        </p:txBody>
      </p:sp>
      <p:pic>
        <p:nvPicPr>
          <p:cNvPr id="5" name="Picture 4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808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1973" y="181069"/>
            <a:ext cx="9079454" cy="1661178"/>
          </a:xfrm>
        </p:spPr>
        <p:txBody>
          <a:bodyPr anchor="t">
            <a:normAutofit fontScale="90000"/>
          </a:bodyPr>
          <a:lstStyle/>
          <a:p>
            <a:pPr algn="l"/>
            <a:r>
              <a:rPr lang="en-GB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What tests do the children take?</a:t>
            </a:r>
          </a:p>
        </p:txBody>
      </p:sp>
      <p:pic>
        <p:nvPicPr>
          <p:cNvPr id="5" name="Picture 4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311973" y="2316163"/>
            <a:ext cx="11328077" cy="35993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base"/>
            <a:r>
              <a:rPr lang="en-US" sz="2800" b="1" dirty="0">
                <a:solidFill>
                  <a:schemeClr val="bg1"/>
                </a:solidFill>
              </a:rPr>
              <a:t>Monday May 10th 2027:</a:t>
            </a:r>
            <a:r>
              <a:rPr lang="en-US" sz="2800" dirty="0">
                <a:solidFill>
                  <a:schemeClr val="bg1"/>
                </a:solidFill>
              </a:rPr>
              <a:t> </a:t>
            </a:r>
            <a:r>
              <a:rPr lang="en-US" sz="28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Spelling, punctuation and grammar – Paper 1 </a:t>
            </a:r>
            <a:r>
              <a:rPr lang="en-US" sz="2800" dirty="0">
                <a:solidFill>
                  <a:schemeClr val="bg1"/>
                </a:solidFill>
              </a:rPr>
              <a:t>(Grammar/Punctuation Test) – 45 minutes</a:t>
            </a:r>
          </a:p>
          <a:p>
            <a:pPr algn="l" fontAlgn="base"/>
            <a:r>
              <a:rPr lang="en-US" sz="2800" b="1" dirty="0">
                <a:solidFill>
                  <a:schemeClr val="bg1"/>
                </a:solidFill>
              </a:rPr>
              <a:t>Monday May 10th 2027:</a:t>
            </a:r>
            <a:r>
              <a:rPr lang="en-US" sz="2800" dirty="0">
                <a:solidFill>
                  <a:schemeClr val="bg1"/>
                </a:solidFill>
              </a:rPr>
              <a:t> </a:t>
            </a:r>
            <a:r>
              <a:rPr lang="en-US" sz="28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Spelling, punctuation and grammar  - Paper 2 </a:t>
            </a:r>
            <a:r>
              <a:rPr lang="en-US" sz="2800" dirty="0">
                <a:solidFill>
                  <a:schemeClr val="bg1"/>
                </a:solidFill>
              </a:rPr>
              <a:t>(Spelling Test) – 20 minutes</a:t>
            </a:r>
          </a:p>
          <a:p>
            <a:pPr algn="l" fontAlgn="base"/>
            <a:r>
              <a:rPr lang="en-US" sz="2800" b="1" dirty="0">
                <a:solidFill>
                  <a:schemeClr val="bg1"/>
                </a:solidFill>
              </a:rPr>
              <a:t>Tuesday May 11th 2027:</a:t>
            </a:r>
            <a:r>
              <a:rPr lang="en-US" sz="2800" dirty="0">
                <a:solidFill>
                  <a:schemeClr val="bg1"/>
                </a:solidFill>
              </a:rPr>
              <a:t> </a:t>
            </a:r>
            <a:r>
              <a:rPr lang="en-US" sz="28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Reading Test </a:t>
            </a:r>
            <a:r>
              <a:rPr lang="en-US" sz="2800" dirty="0">
                <a:solidFill>
                  <a:schemeClr val="bg1"/>
                </a:solidFill>
              </a:rPr>
              <a:t>– 60 minutes</a:t>
            </a:r>
          </a:p>
          <a:p>
            <a:pPr algn="l" fontAlgn="base"/>
            <a:r>
              <a:rPr lang="en-US" sz="2800" b="1" dirty="0">
                <a:solidFill>
                  <a:schemeClr val="bg1"/>
                </a:solidFill>
              </a:rPr>
              <a:t>Wednesday May 12th 2027:</a:t>
            </a:r>
            <a:r>
              <a:rPr lang="en-US" sz="2800" dirty="0">
                <a:solidFill>
                  <a:schemeClr val="bg1"/>
                </a:solidFill>
              </a:rPr>
              <a:t> </a:t>
            </a:r>
            <a:r>
              <a:rPr lang="en-US" sz="2800" b="1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Maths</a:t>
            </a:r>
            <a:r>
              <a:rPr lang="en-US" sz="28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Paper 1 (Arithmetic) </a:t>
            </a:r>
            <a:r>
              <a:rPr lang="en-US" sz="2800" dirty="0">
                <a:solidFill>
                  <a:schemeClr val="bg1"/>
                </a:solidFill>
              </a:rPr>
              <a:t>– 30 minutes</a:t>
            </a:r>
          </a:p>
          <a:p>
            <a:pPr algn="l" fontAlgn="base"/>
            <a:r>
              <a:rPr lang="en-US" sz="2800" b="1" dirty="0">
                <a:solidFill>
                  <a:schemeClr val="bg1"/>
                </a:solidFill>
              </a:rPr>
              <a:t>Wednesday May 12th 2027:</a:t>
            </a:r>
            <a:r>
              <a:rPr lang="en-US" sz="2800" dirty="0">
                <a:solidFill>
                  <a:schemeClr val="bg1"/>
                </a:solidFill>
              </a:rPr>
              <a:t> </a:t>
            </a:r>
            <a:r>
              <a:rPr lang="en-US" sz="2800" b="1" dirty="0" err="1">
                <a:solidFill>
                  <a:schemeClr val="accent4">
                    <a:lumMod val="40000"/>
                    <a:lumOff val="60000"/>
                  </a:schemeClr>
                </a:solidFill>
              </a:rPr>
              <a:t>Maths</a:t>
            </a:r>
            <a:r>
              <a:rPr lang="en-US" sz="28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Paper 2 (Reasoning)</a:t>
            </a:r>
            <a:r>
              <a:rPr lang="en-US" sz="2800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2800" dirty="0">
                <a:solidFill>
                  <a:schemeClr val="bg1"/>
                </a:solidFill>
              </a:rPr>
              <a:t>– 40 minutes</a:t>
            </a:r>
          </a:p>
          <a:p>
            <a:pPr algn="l" fontAlgn="base"/>
            <a:r>
              <a:rPr lang="en-US" sz="2800" b="1" dirty="0">
                <a:solidFill>
                  <a:schemeClr val="bg1"/>
                </a:solidFill>
              </a:rPr>
              <a:t>Thursday May 13th 2027:</a:t>
            </a:r>
            <a:r>
              <a:rPr lang="en-US" sz="2800" dirty="0">
                <a:solidFill>
                  <a:schemeClr val="bg1"/>
                </a:solidFill>
              </a:rPr>
              <a:t> </a:t>
            </a:r>
            <a:r>
              <a:rPr lang="en-US" sz="28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Maths Paper 3 (Reasoning) </a:t>
            </a:r>
            <a:r>
              <a:rPr lang="en-US" sz="2800" dirty="0">
                <a:solidFill>
                  <a:schemeClr val="bg1"/>
                </a:solidFill>
              </a:rPr>
              <a:t>– 40 minutes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5548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Reading Test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838200" y="2643207"/>
            <a:ext cx="10121153" cy="2369857"/>
          </a:xfrm>
        </p:spPr>
        <p:txBody>
          <a:bodyPr>
            <a:no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60 minutes long</a:t>
            </a:r>
          </a:p>
          <a:p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Usually contains 3 different, unrelated texts</a:t>
            </a:r>
          </a:p>
          <a:p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marks – 50</a:t>
            </a:r>
          </a:p>
          <a:p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variety of questions worth 1 – 3 marks each.</a:t>
            </a:r>
          </a:p>
        </p:txBody>
      </p:sp>
      <p:pic>
        <p:nvPicPr>
          <p:cNvPr id="5" name="Picture 4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2152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9031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Reading Test Questions</a:t>
            </a:r>
          </a:p>
        </p:txBody>
      </p:sp>
      <p:sp>
        <p:nvSpPr>
          <p:cNvPr id="5" name="Content Placeholder 3"/>
          <p:cNvSpPr>
            <a:spLocks noGrp="1"/>
          </p:cNvSpPr>
          <p:nvPr>
            <p:ph idx="1"/>
          </p:nvPr>
        </p:nvSpPr>
        <p:spPr>
          <a:xfrm>
            <a:off x="838200" y="1381872"/>
            <a:ext cx="10515600" cy="4351338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Give and explain the meaning of words in a context. 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Retrieve and record information. 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Summarise ideas from the text. 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inferences from the texts and justify them with evidence from the text. 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Predict what might happen. 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and explain how the content in a text is related. 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Explain how meanings in a text are enhanced through choice of language. </a:t>
            </a:r>
          </a:p>
          <a:p>
            <a:r>
              <a:rPr lang="en-GB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comparisons between texts. 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37371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Summary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47743" y="1438350"/>
            <a:ext cx="10515600" cy="4351338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>
                <a:solidFill>
                  <a:schemeClr val="bg1"/>
                </a:solidFill>
              </a:rPr>
              <a:t>Multiple choice, ordering, matching, labelling, recording and find and copy.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Open-ended response questions still require pupils to explain fully, justifying their answers, using the text as support (2/3 mark questions)</a:t>
            </a:r>
          </a:p>
        </p:txBody>
      </p:sp>
      <p:pic>
        <p:nvPicPr>
          <p:cNvPr id="5" name="Picture 4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7777" y="214725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016306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can you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Encourage your children to read as often as possible</a:t>
            </a:r>
          </a:p>
          <a:p>
            <a:r>
              <a:rPr lang="en-GB" dirty="0">
                <a:solidFill>
                  <a:schemeClr val="bg1"/>
                </a:solidFill>
              </a:rPr>
              <a:t>Make sure that they are reading a wide variety of material that will stretch them.</a:t>
            </a:r>
          </a:p>
          <a:p>
            <a:r>
              <a:rPr lang="en-GB" dirty="0">
                <a:solidFill>
                  <a:schemeClr val="bg1"/>
                </a:solidFill>
              </a:rPr>
              <a:t>Chat with your child about the books that they are reading (Why do they like/dislike them? Why do they think that the character behaved as they did? How would they change the plot of this story?)</a:t>
            </a:r>
          </a:p>
          <a:p>
            <a:r>
              <a:rPr lang="en-GB" dirty="0">
                <a:solidFill>
                  <a:schemeClr val="bg1"/>
                </a:solidFill>
              </a:rPr>
              <a:t>Make sure that they practice inferring things that are not directly written. (“Mrs Smith came into the room, red faced and clenching her fists”- How is she feeling? How do we know?)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13384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SPaG</a:t>
            </a:r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Test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838200" y="2229037"/>
            <a:ext cx="10515600" cy="2504328"/>
          </a:xfrm>
        </p:spPr>
        <p:txBody>
          <a:bodyPr>
            <a:no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Paper 1 Spelling </a:t>
            </a:r>
          </a:p>
          <a:p>
            <a:pPr marL="0" indent="0">
              <a:buNone/>
            </a:pPr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20 minutes             			   	20 marks</a:t>
            </a:r>
          </a:p>
          <a:p>
            <a:endParaRPr lang="en-GB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Paper 2 Punctuation and Grammar </a:t>
            </a:r>
          </a:p>
          <a:p>
            <a:pPr marL="0" indent="0">
              <a:buNone/>
            </a:pPr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50 minutes                				 50 marks</a:t>
            </a:r>
          </a:p>
          <a:p>
            <a:pPr marL="0" indent="0">
              <a:buNone/>
            </a:pPr>
            <a:endParaRPr lang="en-GB" sz="4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Total marks 70.</a:t>
            </a:r>
          </a:p>
        </p:txBody>
      </p:sp>
      <p:pic>
        <p:nvPicPr>
          <p:cNvPr id="5" name="Picture 4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9107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Spelling Paper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Tests a variety of spelling rules</a:t>
            </a:r>
          </a:p>
          <a:p>
            <a:r>
              <a: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Children have to write the missing word in a sentence: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Sam is________ to play football at playtime. (eager)</a:t>
            </a:r>
          </a:p>
          <a:p>
            <a:r>
              <a:rPr lang="en-GB" dirty="0">
                <a:solidFill>
                  <a:schemeClr val="bg1"/>
                </a:solidFill>
              </a:rPr>
              <a:t>Use a _________ruler to draw a line. (straight)</a:t>
            </a:r>
          </a:p>
          <a:p>
            <a:r>
              <a:rPr lang="en-GB" dirty="0">
                <a:solidFill>
                  <a:schemeClr val="bg1"/>
                </a:solidFill>
              </a:rPr>
              <a:t>Being dizzy is a strange__________ . (sensation)</a:t>
            </a:r>
          </a:p>
          <a:p>
            <a:r>
              <a:rPr lang="en-GB" dirty="0">
                <a:solidFill>
                  <a:schemeClr val="bg1"/>
                </a:solidFill>
              </a:rPr>
              <a:t>Lauren was __________before her first swimming lesson. (terrified)</a:t>
            </a:r>
          </a:p>
          <a:p>
            <a:endParaRPr lang="en-GB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09354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Punctuation and Grammar Paper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Grammatical terms and word classes (nouns, verbs, adjectives prepositions, adverbials).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sentences (commands, statements, questions). 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Combining words, phrases and clauses (conjunctions, noun phrases, different types of clauses). 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Verb tenses and consistency (past and present, verb tenses, active and passive).</a:t>
            </a:r>
          </a:p>
        </p:txBody>
      </p:sp>
      <p:pic>
        <p:nvPicPr>
          <p:cNvPr id="5" name="Picture 4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535437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Punctuation (full stops, capital letters, commas, apostrophes brackets, semicolons, hyphens).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Vocabulary (synonyms, antonyms, prefixes and suffixes).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Standard English (formal and informal language and structures)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Punctuation and Grammar Paper</a:t>
            </a:r>
          </a:p>
        </p:txBody>
      </p:sp>
      <p:pic>
        <p:nvPicPr>
          <p:cNvPr id="6" name="Picture 5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03643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Grammar, Punctuation and Spelling Examples</a:t>
            </a:r>
            <a:r>
              <a:rPr lang="en-US" dirty="0"/>
              <a:t>: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1897D2A-9E2E-4A9D-9492-4A5A198E4F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474028"/>
            <a:ext cx="6858000" cy="29241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25DAEE-9550-49B4-BBD6-E73043E02B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0268" y="1894527"/>
            <a:ext cx="5071732" cy="250367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34D196-9712-42DD-8613-D6DA4EFF35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6612" y="5000399"/>
            <a:ext cx="5286722" cy="138619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60419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can you help?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4562" y="2316163"/>
            <a:ext cx="10515600" cy="4351338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Help your child to learn the Y6 spelling list!</a:t>
            </a:r>
          </a:p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 punctuation to help them make sense of a piece of written text</a:t>
            </a:r>
          </a:p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sure that they learn their weekly spellings and know what the words mean</a:t>
            </a:r>
          </a:p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Look at punctuation used in newspapers etc. to help increase their knowledge.</a:t>
            </a:r>
          </a:p>
          <a:p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with them on </a:t>
            </a:r>
            <a:r>
              <a:rPr lang="en-GB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SPaG</a:t>
            </a:r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home learning activities</a:t>
            </a:r>
          </a:p>
          <a:p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6201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62896" y="2234416"/>
            <a:ext cx="10876878" cy="4351338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Mental Arithmetic Paper 1 – 30 </a:t>
            </a:r>
            <a:r>
              <a:rPr lang="en-GB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mins</a:t>
            </a:r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	     	  40 marks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Reasoning Paper 2 – 40 </a:t>
            </a:r>
            <a:r>
              <a:rPr lang="en-GB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mins</a:t>
            </a:r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		  35 marks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Reasoning Paper 3 – 40 </a:t>
            </a:r>
            <a:r>
              <a:rPr lang="en-GB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mins</a:t>
            </a:r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		  35 marks</a:t>
            </a:r>
          </a:p>
          <a:p>
            <a:pPr marL="0" indent="0">
              <a:buNone/>
            </a:pPr>
            <a:endParaRPr lang="en-GB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 marks 110</a:t>
            </a:r>
          </a:p>
          <a:p>
            <a:pPr marL="0" indent="0">
              <a:buNone/>
            </a:pPr>
            <a:endParaRPr lang="en-GB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CALCULATORS!</a:t>
            </a:r>
          </a:p>
        </p:txBody>
      </p:sp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Mathematics Papers</a:t>
            </a:r>
          </a:p>
        </p:txBody>
      </p:sp>
      <p:pic>
        <p:nvPicPr>
          <p:cNvPr id="6" name="Picture 5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733512" cy="16571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83000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can you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b="1" dirty="0">
                <a:solidFill>
                  <a:schemeClr val="bg1"/>
                </a:solidFill>
              </a:rPr>
              <a:t>Help your child to develop rapid recall of times tables facts up to 12 x 12 by heart (as well as their inverse operations) TTRS</a:t>
            </a:r>
          </a:p>
          <a:p>
            <a:r>
              <a:rPr lang="en-GB" b="1" dirty="0">
                <a:solidFill>
                  <a:schemeClr val="bg1"/>
                </a:solidFill>
              </a:rPr>
              <a:t>Encourage use of Maths in everyday life: Change in shops; timetables of buses and trains; opening hours of businesses;  graphs that forecast weather</a:t>
            </a:r>
          </a:p>
          <a:p>
            <a:r>
              <a:rPr lang="en-GB" b="1" dirty="0">
                <a:solidFill>
                  <a:schemeClr val="bg1"/>
                </a:solidFill>
              </a:rPr>
              <a:t>Use online activities (nearly all free!) to help them with topics that they are unsure of</a:t>
            </a:r>
          </a:p>
          <a:p>
            <a:r>
              <a:rPr lang="en-GB" b="1" dirty="0">
                <a:solidFill>
                  <a:schemeClr val="bg1"/>
                </a:solidFill>
              </a:rPr>
              <a:t>Support them with their home learning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31621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15302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test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Teacher assessed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Moderated in school and within Borough</a:t>
            </a:r>
          </a:p>
          <a:p>
            <a:r>
              <a:rPr lang="en-GB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Children need to produce evidence of independently achieving a number of criteria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8859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What year 6 writing should include: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38200" y="2017867"/>
            <a:ext cx="10295965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Write for different purposes and audiences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Use paragraphs to </a:t>
            </a:r>
            <a:r>
              <a:rPr kumimoji="0" lang="en-US" altLang="en-US" sz="3200" b="0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organise</a:t>
            </a: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ideas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Use devices for cohesion (conjunctions, adverbials, pronouns, synonyms)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Use a range of punctuation mostly correctly: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. ? ! , ’ “”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Spell most Y3–4 and Y5–6 statutory words correctly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Handwriting is legible and joined</a:t>
            </a:r>
          </a:p>
        </p:txBody>
      </p:sp>
    </p:spTree>
    <p:extLst>
      <p:ext uri="{BB962C8B-B14F-4D97-AF65-F5344CB8AC3E}">
        <p14:creationId xmlns:p14="http://schemas.microsoft.com/office/powerpoint/2010/main" val="32918281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can you help?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Read over any writing that they have done to make sure that it makes sense.</a:t>
            </a:r>
          </a:p>
          <a:p>
            <a:r>
              <a:rPr lang="en-GB" b="1" dirty="0">
                <a:solidFill>
                  <a:schemeClr val="bg1"/>
                </a:solidFill>
              </a:rPr>
              <a:t>Help them with developing a good-handwriting style (buy a pencil-grip if needed)</a:t>
            </a:r>
          </a:p>
          <a:p>
            <a:r>
              <a:rPr lang="en-GB" b="1" dirty="0">
                <a:solidFill>
                  <a:schemeClr val="bg1"/>
                </a:solidFill>
              </a:rPr>
              <a:t>Encourage them to write at home (stories; thank you notes; Birthday cards; shopping lists)</a:t>
            </a:r>
          </a:p>
          <a:p>
            <a:r>
              <a:rPr lang="en-GB" b="1" dirty="0">
                <a:solidFill>
                  <a:schemeClr val="bg1"/>
                </a:solidFill>
              </a:rPr>
              <a:t>Broaden vocabulary by checking the meanings of new words and using a Thesaurus</a:t>
            </a:r>
          </a:p>
          <a:p>
            <a:r>
              <a:rPr lang="en-US" b="1" dirty="0">
                <a:solidFill>
                  <a:schemeClr val="bg1"/>
                </a:solidFill>
              </a:rPr>
              <a:t> Ensure your child is eating well and getting a suitable amount of sleep</a:t>
            </a:r>
          </a:p>
          <a:p>
            <a:r>
              <a:rPr lang="en-US" b="1" dirty="0">
                <a:solidFill>
                  <a:schemeClr val="bg1"/>
                </a:solidFill>
              </a:rPr>
              <a:t>Limit their time on devices!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5884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Children – How can you help yourself?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85750" indent="-285750">
              <a:spcBef>
                <a:spcPts val="600"/>
              </a:spcBef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Listen to what your teacher says; </a:t>
            </a:r>
          </a:p>
          <a:p>
            <a:pPr marL="285750" indent="-285750">
              <a:spcBef>
                <a:spcPts val="600"/>
              </a:spcBef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teacher is cheering you on and wants you to do your best; </a:t>
            </a:r>
          </a:p>
          <a:p>
            <a:pPr marL="285750" indent="-285750">
              <a:spcBef>
                <a:spcPts val="600"/>
              </a:spcBef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sure you get plenty of sleep and stay well fed – sleep and food help keep the brain moving; </a:t>
            </a:r>
          </a:p>
          <a:p>
            <a:pPr marL="285750" indent="-285750">
              <a:spcBef>
                <a:spcPts val="600"/>
              </a:spcBef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the questions carefully. This can help to avoid any silly mistakes! </a:t>
            </a:r>
          </a:p>
          <a:p>
            <a:pPr marL="285750" indent="-285750">
              <a:spcBef>
                <a:spcPts val="600"/>
              </a:spcBef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Don’t worry if there’s something you can’t answer. Take a deep breath! You can always move on and go back later but it’s better to write something rather than nothing;</a:t>
            </a:r>
          </a:p>
          <a:p>
            <a:pPr marL="285750" indent="-285750">
              <a:spcBef>
                <a:spcPts val="600"/>
              </a:spcBef>
            </a:pPr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Keep in mind year 6 SATs are just one week of your entire life!</a:t>
            </a:r>
            <a:endParaRPr lang="en-GB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60708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Secondary School Transition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733696" y="1774921"/>
            <a:ext cx="10304418" cy="3877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Apply between: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1st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Sept – 31 Oct 2026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Where to apply: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RBWM residents → Online via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Synergy Application Portal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(new system – all must register)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Non-RBWM residents → Apply through your own local authority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>
                <a:solidFill>
                  <a:schemeClr val="bg1"/>
                </a:solidFill>
              </a:rPr>
              <a:t>List </a:t>
            </a:r>
            <a:r>
              <a:rPr lang="en-US" sz="2400" b="1" dirty="0">
                <a:solidFill>
                  <a:schemeClr val="bg1"/>
                </a:solidFill>
              </a:rPr>
              <a:t>all available preferences</a:t>
            </a:r>
            <a:r>
              <a:rPr lang="en-US" sz="2400" dirty="0">
                <a:solidFill>
                  <a:schemeClr val="bg1"/>
                </a:solidFill>
              </a:rPr>
              <a:t> (up to 6) – missing ones will be added for you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Include both </a:t>
            </a:r>
            <a:r>
              <a:rPr lang="en-US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grammar &amp; non-selective schools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in your 6 preferences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Support: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rbwm.admissions@achievingforchildren.org.uk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Deadline:</a:t>
            </a:r>
            <a:r>
              <a:rPr lang="en-US" altLang="en-US" sz="2400" dirty="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400" b="1" dirty="0">
                <a:solidFill>
                  <a:schemeClr val="bg1"/>
                </a:solidFill>
                <a:latin typeface="Arial" panose="020B0604020202020204" pitchFamily="34" charset="0"/>
              </a:rPr>
              <a:t>31 </a:t>
            </a:r>
            <a:r>
              <a:rPr lang="en-US" altLang="en-US" sz="2400" b="1">
                <a:solidFill>
                  <a:schemeClr val="bg1"/>
                </a:solidFill>
                <a:latin typeface="Arial" panose="020B0604020202020204" pitchFamily="34" charset="0"/>
              </a:rPr>
              <a:t>October 2026</a:t>
            </a:r>
            <a:endParaRPr lang="en-US" altLang="en-US" sz="24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sz="1800" dirty="0"/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0444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08728-8CD1-403C-9185-61FD2234A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D38EA7C-08D3-44A5-A7C4-75CC3F444E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9197" y="157625"/>
            <a:ext cx="4808262" cy="654275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E4B1D5D-6B51-4AC9-9524-8C961AC78A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1916" y="167509"/>
            <a:ext cx="4635883" cy="6532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9179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238C4-6AC6-4FB0-9BA6-444FA0B4C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Secondary School Options in Maidenhead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C5E70A-FE13-4858-BE69-87BEAB0132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6000" b="1" dirty="0" err="1">
                <a:solidFill>
                  <a:schemeClr val="bg1"/>
                </a:solidFill>
              </a:rPr>
              <a:t>Altwood</a:t>
            </a:r>
            <a:r>
              <a:rPr lang="en-GB" sz="6000" b="1" dirty="0">
                <a:solidFill>
                  <a:schemeClr val="bg1"/>
                </a:solidFill>
              </a:rPr>
              <a:t> C of E</a:t>
            </a:r>
          </a:p>
          <a:p>
            <a:pPr marL="0" indent="0" algn="ctr">
              <a:buNone/>
            </a:pPr>
            <a:r>
              <a:rPr lang="en-GB" sz="6000" b="1" dirty="0">
                <a:solidFill>
                  <a:schemeClr val="bg1"/>
                </a:solidFill>
              </a:rPr>
              <a:t>Cox Green</a:t>
            </a:r>
          </a:p>
          <a:p>
            <a:pPr marL="0" indent="0" algn="ctr">
              <a:buNone/>
            </a:pPr>
            <a:r>
              <a:rPr lang="en-GB" sz="6000" b="1" dirty="0">
                <a:solidFill>
                  <a:schemeClr val="bg1"/>
                </a:solidFill>
              </a:rPr>
              <a:t>Desborough College</a:t>
            </a:r>
          </a:p>
          <a:p>
            <a:pPr marL="0" indent="0" algn="ctr">
              <a:buNone/>
            </a:pPr>
            <a:r>
              <a:rPr lang="en-GB" sz="6000" b="1" dirty="0">
                <a:solidFill>
                  <a:schemeClr val="bg1"/>
                </a:solidFill>
              </a:rPr>
              <a:t>Newlands Girls</a:t>
            </a:r>
          </a:p>
          <a:p>
            <a:pPr marL="0" indent="0" algn="ctr">
              <a:buNone/>
            </a:pPr>
            <a:r>
              <a:rPr lang="en-GB" sz="6000" b="1" dirty="0">
                <a:solidFill>
                  <a:schemeClr val="bg1"/>
                </a:solidFill>
              </a:rPr>
              <a:t>Furze Platt Senior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88698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37" y="365124"/>
            <a:ext cx="2885071" cy="314186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1C2369B-6270-4F33-8D68-2CEB6EFD72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0335" y="365125"/>
            <a:ext cx="3116257" cy="42714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026AACD-79C3-4CF8-975D-1269AC43C0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7294" y="3119145"/>
            <a:ext cx="4702486" cy="25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6884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9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rebuchet MS" panose="020B0603020202020204"/>
              </a:rPr>
              <a:t>Y6 Residential Trip </a:t>
            </a:r>
            <a:br>
              <a:rPr lang="en-GB" sz="49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rebuchet MS" panose="020B0603020202020204"/>
              </a:rPr>
            </a:br>
            <a:r>
              <a:rPr lang="en-GB" sz="49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Trebuchet MS" panose="020B0603020202020204"/>
              </a:rPr>
              <a:t>Paccar Scout Camp</a:t>
            </a:r>
            <a:endParaRPr lang="en-GB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solidFill>
                  <a:schemeClr val="bg1"/>
                </a:solidFill>
              </a:rPr>
              <a:t>Monday 19</a:t>
            </a:r>
            <a:r>
              <a:rPr lang="en-GB" baseline="30000" dirty="0">
                <a:solidFill>
                  <a:schemeClr val="bg1"/>
                </a:solidFill>
              </a:rPr>
              <a:t>th</a:t>
            </a:r>
            <a:r>
              <a:rPr lang="en-GB" dirty="0">
                <a:solidFill>
                  <a:schemeClr val="bg1"/>
                </a:solidFill>
              </a:rPr>
              <a:t> May – Wednesday 21</a:t>
            </a:r>
            <a:r>
              <a:rPr lang="en-GB" baseline="30000" dirty="0">
                <a:solidFill>
                  <a:schemeClr val="bg1"/>
                </a:solidFill>
              </a:rPr>
              <a:t>st</a:t>
            </a:r>
            <a:r>
              <a:rPr lang="en-GB" dirty="0">
                <a:solidFill>
                  <a:schemeClr val="bg1"/>
                </a:solidFill>
              </a:rPr>
              <a:t> May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0749" y="2933884"/>
            <a:ext cx="3152501" cy="3002382"/>
          </a:xfrm>
          <a:prstGeom prst="rect">
            <a:avLst/>
          </a:prstGeom>
        </p:spPr>
      </p:pic>
      <p:pic>
        <p:nvPicPr>
          <p:cNvPr id="5" name="Picture 4" descr="M:\Logo\Larchfield_CMYK_Log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Chalfont Heights &lt;strong&gt;Scout&lt;/strong&gt; &lt;strong&gt;Camp&lt;/strong&gt; © Ray Stanton :: Geograph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084" y="2799596"/>
            <a:ext cx="4543815" cy="340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6398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941" y="322495"/>
            <a:ext cx="10515600" cy="1325563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and Objectives: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b="1" dirty="0">
                <a:solidFill>
                  <a:schemeClr val="bg1"/>
                </a:solidFill>
                <a:latin typeface="Comic Sans MS" pitchFamily="66" charset="0"/>
              </a:rPr>
              <a:t>Transition to Secondary Education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Personal development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Growing independence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Confidence building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Increased motivation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GB" dirty="0">
              <a:solidFill>
                <a:schemeClr val="bg1"/>
              </a:solidFill>
              <a:latin typeface="Comic Sans MS" pitchFamily="66" charset="0"/>
            </a:endParaRP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New experiences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Tailor-made program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Action-packed sessions each day</a:t>
            </a:r>
          </a:p>
          <a:p>
            <a:pPr marL="0" lvl="0" indent="0" defTabSz="457200">
              <a:lnSpc>
                <a:spcPct val="100000"/>
              </a:lnSpc>
              <a:spcBef>
                <a:spcPts val="0"/>
              </a:spcBef>
              <a:buNone/>
              <a:defRPr/>
            </a:pPr>
            <a:r>
              <a:rPr lang="en-GB" dirty="0">
                <a:solidFill>
                  <a:schemeClr val="bg1"/>
                </a:solidFill>
                <a:latin typeface="Comic Sans MS" pitchFamily="66" charset="0"/>
              </a:rPr>
              <a:t>Evening entertainments</a:t>
            </a:r>
          </a:p>
          <a:p>
            <a:endParaRPr lang="en-GB" dirty="0"/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591799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5400" dirty="0">
                <a:solidFill>
                  <a:schemeClr val="accent6">
                    <a:lumMod val="20000"/>
                    <a:lumOff val="80000"/>
                  </a:schemeClr>
                </a:solidFill>
                <a:latin typeface="Comic Sans MS" pitchFamily="66" charset="0"/>
              </a:rPr>
              <a:t>Facilities at the Centre</a:t>
            </a:r>
            <a:endParaRPr lang="en-GB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001435" cy="4351338"/>
          </a:xfrm>
        </p:spPr>
        <p:txBody>
          <a:bodyPr>
            <a:normAutofit lnSpcReduction="10000"/>
          </a:bodyPr>
          <a:lstStyle/>
          <a:p>
            <a:endParaRPr lang="en-GB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Purpose built activity centre</a:t>
            </a:r>
          </a:p>
          <a:p>
            <a:r>
              <a: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Secure dormitory rooms with showers</a:t>
            </a:r>
          </a:p>
          <a:p>
            <a:r>
              <a: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Fully-catered and can meet all dietary requirements</a:t>
            </a:r>
          </a:p>
          <a:p>
            <a:r>
              <a:rPr lang="en-GB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staff on-site at all times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9455" y="2451100"/>
            <a:ext cx="4505334" cy="4030381"/>
          </a:xfrm>
          <a:prstGeom prst="rect">
            <a:avLst/>
          </a:prstGeom>
        </p:spPr>
      </p:pic>
      <p:pic>
        <p:nvPicPr>
          <p:cNvPr id="5" name="Picture 4" descr="M:\Logo\Larchfield_CMYK_Logo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262" y="246997"/>
            <a:ext cx="1900256" cy="2069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40844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</p:txBody>
      </p:sp>
      <p:pic>
        <p:nvPicPr>
          <p:cNvPr id="4" name="Picture 3" descr="M:\Logo\Larchfield_CMYK_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831" y="228600"/>
            <a:ext cx="1627094" cy="181862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92479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~ Climbing Wall     ~ Crate Stacking    ~ Pedal Go Karts     ~ Caving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~Camp fire  ~ High Ropes   ~  Tunnelling  ~  Traverse Wall   ~ Movie Night</a:t>
            </a:r>
            <a:r>
              <a:rPr lang="en-GB" dirty="0"/>
              <a:t>                                                                </a:t>
            </a:r>
          </a:p>
        </p:txBody>
      </p:sp>
      <p:pic>
        <p:nvPicPr>
          <p:cNvPr id="7" name="Content Placeholder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765" y="2453526"/>
            <a:ext cx="2593733" cy="14490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256" y="2316163"/>
            <a:ext cx="2819891" cy="15753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389" y="2316162"/>
            <a:ext cx="2375514" cy="13271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9359401" y="2407104"/>
            <a:ext cx="2217462" cy="14844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7489" y="4356847"/>
            <a:ext cx="2491019" cy="139163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4115" y="4472999"/>
            <a:ext cx="2252748" cy="13899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997" y="4316309"/>
            <a:ext cx="2768429" cy="154660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34" y="4037476"/>
            <a:ext cx="2628900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3433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41568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Paccar Residential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6434" y="2387192"/>
            <a:ext cx="9144000" cy="669516"/>
          </a:xfrm>
        </p:spPr>
        <p:txBody>
          <a:bodyPr>
            <a:normAutofit fontScale="47500" lnSpcReduction="20000"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Total Cost: £185</a:t>
            </a:r>
          </a:p>
          <a:p>
            <a:r>
              <a:rPr lang="en-US" sz="4000" b="1" dirty="0">
                <a:solidFill>
                  <a:schemeClr val="bg1"/>
                </a:solidFill>
              </a:rPr>
              <a:t>Deposit deadline – 1</a:t>
            </a:r>
            <a:r>
              <a:rPr lang="en-US" sz="4000" b="1" baseline="30000" dirty="0">
                <a:solidFill>
                  <a:schemeClr val="bg1"/>
                </a:solidFill>
              </a:rPr>
              <a:t>st</a:t>
            </a:r>
            <a:r>
              <a:rPr lang="en-US" sz="4000" b="1" dirty="0">
                <a:solidFill>
                  <a:schemeClr val="bg1"/>
                </a:solidFill>
              </a:rPr>
              <a:t> November 2026</a:t>
            </a:r>
            <a:endParaRPr lang="en-GB" sz="40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E0C6A67-546A-40F3-8F10-2D0512C62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4666044"/>
              </p:ext>
            </p:extLst>
          </p:nvPr>
        </p:nvGraphicFramePr>
        <p:xfrm>
          <a:off x="2765611" y="3268943"/>
          <a:ext cx="5734594" cy="30094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67297">
                  <a:extLst>
                    <a:ext uri="{9D8B030D-6E8A-4147-A177-3AD203B41FA5}">
                      <a16:colId xmlns:a16="http://schemas.microsoft.com/office/drawing/2014/main" val="2433690070"/>
                    </a:ext>
                  </a:extLst>
                </a:gridCol>
                <a:gridCol w="2867297">
                  <a:extLst>
                    <a:ext uri="{9D8B030D-6E8A-4147-A177-3AD203B41FA5}">
                      <a16:colId xmlns:a16="http://schemas.microsoft.com/office/drawing/2014/main" val="2890647014"/>
                    </a:ext>
                  </a:extLst>
                </a:gridCol>
              </a:tblGrid>
              <a:tr h="33030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Paccar Residential Payment Scheme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670750"/>
                  </a:ext>
                </a:extLst>
              </a:tr>
              <a:tr h="3303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Date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Amount Due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0733362"/>
                  </a:ext>
                </a:extLst>
              </a:tr>
              <a:tr h="3303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1st November 2026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£50 (Non refundable deposit)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63561215"/>
                  </a:ext>
                </a:extLst>
              </a:tr>
              <a:tr h="3303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19</a:t>
                      </a:r>
                      <a:r>
                        <a:rPr lang="en-GB" sz="2400" b="1" baseline="30000" dirty="0">
                          <a:effectLst/>
                        </a:rPr>
                        <a:t>th</a:t>
                      </a:r>
                      <a:r>
                        <a:rPr lang="en-GB" sz="2400" b="1" dirty="0">
                          <a:effectLst/>
                        </a:rPr>
                        <a:t> December 2026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£50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390708"/>
                  </a:ext>
                </a:extLst>
              </a:tr>
              <a:tr h="3303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19</a:t>
                      </a:r>
                      <a:r>
                        <a:rPr lang="en-GB" sz="2400" b="1" baseline="30000" dirty="0">
                          <a:effectLst/>
                        </a:rPr>
                        <a:t>th</a:t>
                      </a:r>
                      <a:r>
                        <a:rPr lang="en-GB" sz="2400" b="1" dirty="0">
                          <a:effectLst/>
                        </a:rPr>
                        <a:t> February 2027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£45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67479404"/>
                  </a:ext>
                </a:extLst>
              </a:tr>
              <a:tr h="3303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22</a:t>
                      </a:r>
                      <a:r>
                        <a:rPr lang="en-GB" sz="2400" b="1" baseline="30000" dirty="0">
                          <a:effectLst/>
                        </a:rPr>
                        <a:t>nd</a:t>
                      </a:r>
                      <a:r>
                        <a:rPr lang="en-GB" sz="2400" b="1" dirty="0">
                          <a:effectLst/>
                        </a:rPr>
                        <a:t> March 2027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£40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5933646"/>
                  </a:ext>
                </a:extLst>
              </a:tr>
              <a:tr h="3303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>
                          <a:effectLst/>
                        </a:rPr>
                        <a:t> </a:t>
                      </a:r>
                      <a:endParaRPr lang="en-GB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effectLst/>
                        </a:rPr>
                        <a:t>Total: £185</a:t>
                      </a:r>
                      <a:endParaRPr lang="en-GB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437173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89514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635059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2020</TotalTime>
  <Words>1445</Words>
  <Application>Microsoft Office PowerPoint</Application>
  <PresentationFormat>Widescreen</PresentationFormat>
  <Paragraphs>192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2" baseType="lpstr">
      <vt:lpstr>Arial</vt:lpstr>
      <vt:lpstr>Arial Black</vt:lpstr>
      <vt:lpstr>Calibri</vt:lpstr>
      <vt:lpstr>Calibri Light</vt:lpstr>
      <vt:lpstr>Comic Sans MS</vt:lpstr>
      <vt:lpstr>Lucida Calligraphy</vt:lpstr>
      <vt:lpstr>Times New Roman</vt:lpstr>
      <vt:lpstr>Trebuchet MS</vt:lpstr>
      <vt:lpstr>Wingdings 3</vt:lpstr>
      <vt:lpstr>Office Theme</vt:lpstr>
      <vt:lpstr>Welcome</vt:lpstr>
      <vt:lpstr>PowerPoint Presentation</vt:lpstr>
      <vt:lpstr>Long may it continue…</vt:lpstr>
      <vt:lpstr>What are the SATs?</vt:lpstr>
      <vt:lpstr>Why are SATs important?</vt:lpstr>
      <vt:lpstr>What tests do the children take?</vt:lpstr>
      <vt:lpstr>Reading Test</vt:lpstr>
      <vt:lpstr>Reading Test Questions</vt:lpstr>
      <vt:lpstr>In Summary</vt:lpstr>
      <vt:lpstr>How can you help?</vt:lpstr>
      <vt:lpstr>SPaG Test</vt:lpstr>
      <vt:lpstr>Spelling Paper</vt:lpstr>
      <vt:lpstr>Punctuation and Grammar Paper</vt:lpstr>
      <vt:lpstr>PowerPoint Presentation</vt:lpstr>
      <vt:lpstr>Grammar, Punctuation and Spelling Examples:</vt:lpstr>
      <vt:lpstr>How can you help?</vt:lpstr>
      <vt:lpstr>Mathematics Papers</vt:lpstr>
      <vt:lpstr>How can you help?</vt:lpstr>
      <vt:lpstr>Writing</vt:lpstr>
      <vt:lpstr>What year 6 writing should include:</vt:lpstr>
      <vt:lpstr>How can you help?</vt:lpstr>
      <vt:lpstr>Children – How can you help yourself?</vt:lpstr>
      <vt:lpstr>Secondary School Transition</vt:lpstr>
      <vt:lpstr>PowerPoint Presentation</vt:lpstr>
      <vt:lpstr>Secondary School Options in Maidenhead</vt:lpstr>
      <vt:lpstr>PowerPoint Presentation</vt:lpstr>
      <vt:lpstr>Y6 Residential Trip  Paccar Scout Camp</vt:lpstr>
      <vt:lpstr>Aims and Objectives:</vt:lpstr>
      <vt:lpstr>Facilities at the Centre</vt:lpstr>
      <vt:lpstr>Activities</vt:lpstr>
      <vt:lpstr>Paccar Residential</vt:lpstr>
      <vt:lpstr>Any Questions?</vt:lpstr>
    </vt:vector>
  </TitlesOfParts>
  <Company>Larchfield Primary and Nursery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</dc:title>
  <dc:creator>Annie Cole</dc:creator>
  <cp:lastModifiedBy>Domhnall O’Brien</cp:lastModifiedBy>
  <cp:revision>51</cp:revision>
  <dcterms:created xsi:type="dcterms:W3CDTF">2017-10-03T11:38:33Z</dcterms:created>
  <dcterms:modified xsi:type="dcterms:W3CDTF">2026-09-21T15:28:05Z</dcterms:modified>
</cp:coreProperties>
</file>